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71" r:id="rId12"/>
    <p:sldId id="270" r:id="rId13"/>
    <p:sldId id="269" r:id="rId14"/>
    <p:sldId id="268" r:id="rId15"/>
    <p:sldId id="267" r:id="rId16"/>
    <p:sldId id="277" r:id="rId17"/>
    <p:sldId id="276" r:id="rId18"/>
    <p:sldId id="275" r:id="rId19"/>
    <p:sldId id="274" r:id="rId20"/>
    <p:sldId id="273" r:id="rId21"/>
    <p:sldId id="259" r:id="rId22"/>
    <p:sldId id="284" r:id="rId23"/>
    <p:sldId id="283" r:id="rId24"/>
    <p:sldId id="282" r:id="rId25"/>
    <p:sldId id="281" r:id="rId26"/>
    <p:sldId id="280" r:id="rId27"/>
    <p:sldId id="279" r:id="rId28"/>
    <p:sldId id="288" r:id="rId29"/>
    <p:sldId id="272" r:id="rId30"/>
    <p:sldId id="278" r:id="rId31"/>
    <p:sldId id="287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5239E-FEB7-46B0-9F0B-AD74259B1AC4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AEAA1-27F6-42DF-B109-785BA85AEC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30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AEAA1-27F6-42DF-B109-785BA85AEC8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55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9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8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116632"/>
            <a:ext cx="8712968" cy="70788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LAGHI E GLI STAGNI</a:t>
            </a:r>
          </a:p>
        </p:txBody>
      </p:sp>
      <p:pic>
        <p:nvPicPr>
          <p:cNvPr id="1031" name="Picture 7" descr="G:\Immagini\paesaggi\lago vicini\04 lago vicini 26 dicembre 2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9"/>
          <a:stretch/>
        </p:blipFill>
        <p:spPr bwMode="auto">
          <a:xfrm>
            <a:off x="0" y="1052736"/>
            <a:ext cx="91440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1936A2-F46B-4926-A93B-1740C81E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87" y="116632"/>
            <a:ext cx="1460501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697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Immagini\paesaggi\lago vicini\lavori lago vicini\rimodellamento delle sponde\sponda agosto 2010 105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181558" y="44624"/>
            <a:ext cx="3926946" cy="83099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Come spiegato in precedenza, i piccoli laghi e stagni della nostra zona sono di origine artificiale. E l’acqua è arrivata……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176106" y="1124744"/>
            <a:ext cx="3932397" cy="156966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L’immagine di questo lago vi aiuta, le sponde alte sono composte da sabbia e ghiaia pressata e sprofondano in acqua per 6-7 metri.  Il fondo è composto d’argilla. Inoltre, il fiume è solo a 100 metri di distanza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5112439" y="4293096"/>
            <a:ext cx="4068073" cy="2564904"/>
            <a:chOff x="2736176" y="1124744"/>
            <a:chExt cx="4068073" cy="2564904"/>
          </a:xfrm>
        </p:grpSpPr>
        <p:sp>
          <p:nvSpPr>
            <p:cNvPr id="7" name="Rettangolo 6"/>
            <p:cNvSpPr/>
            <p:nvPr/>
          </p:nvSpPr>
          <p:spPr>
            <a:xfrm>
              <a:off x="2736176" y="1124744"/>
              <a:ext cx="4037012" cy="25649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igura a mano libera 7"/>
            <p:cNvSpPr/>
            <p:nvPr/>
          </p:nvSpPr>
          <p:spPr>
            <a:xfrm>
              <a:off x="2736177" y="2420888"/>
              <a:ext cx="4068072" cy="1268760"/>
            </a:xfrm>
            <a:custGeom>
              <a:avLst/>
              <a:gdLst>
                <a:gd name="connsiteX0" fmla="*/ 27 w 4057439"/>
                <a:gd name="connsiteY0" fmla="*/ 235131 h 1228851"/>
                <a:gd name="connsiteX1" fmla="*/ 287410 w 4057439"/>
                <a:gd name="connsiteY1" fmla="*/ 248194 h 1228851"/>
                <a:gd name="connsiteX2" fmla="*/ 352725 w 4057439"/>
                <a:gd name="connsiteY2" fmla="*/ 339634 h 1228851"/>
                <a:gd name="connsiteX3" fmla="*/ 365787 w 4057439"/>
                <a:gd name="connsiteY3" fmla="*/ 378823 h 1228851"/>
                <a:gd name="connsiteX4" fmla="*/ 378850 w 4057439"/>
                <a:gd name="connsiteY4" fmla="*/ 418011 h 1228851"/>
                <a:gd name="connsiteX5" fmla="*/ 418039 w 4057439"/>
                <a:gd name="connsiteY5" fmla="*/ 444137 h 1228851"/>
                <a:gd name="connsiteX6" fmla="*/ 470290 w 4057439"/>
                <a:gd name="connsiteY6" fmla="*/ 522514 h 1228851"/>
                <a:gd name="connsiteX7" fmla="*/ 483353 w 4057439"/>
                <a:gd name="connsiteY7" fmla="*/ 561703 h 1228851"/>
                <a:gd name="connsiteX8" fmla="*/ 522542 w 4057439"/>
                <a:gd name="connsiteY8" fmla="*/ 600891 h 1228851"/>
                <a:gd name="connsiteX9" fmla="*/ 600919 w 4057439"/>
                <a:gd name="connsiteY9" fmla="*/ 627017 h 1228851"/>
                <a:gd name="connsiteX10" fmla="*/ 653170 w 4057439"/>
                <a:gd name="connsiteY10" fmla="*/ 640080 h 1228851"/>
                <a:gd name="connsiteX11" fmla="*/ 692359 w 4057439"/>
                <a:gd name="connsiteY11" fmla="*/ 653143 h 1228851"/>
                <a:gd name="connsiteX12" fmla="*/ 783799 w 4057439"/>
                <a:gd name="connsiteY12" fmla="*/ 666205 h 1228851"/>
                <a:gd name="connsiteX13" fmla="*/ 1071182 w 4057439"/>
                <a:gd name="connsiteY13" fmla="*/ 679268 h 1228851"/>
                <a:gd name="connsiteX14" fmla="*/ 1110370 w 4057439"/>
                <a:gd name="connsiteY14" fmla="*/ 666205 h 1228851"/>
                <a:gd name="connsiteX15" fmla="*/ 1175685 w 4057439"/>
                <a:gd name="connsiteY15" fmla="*/ 587828 h 1228851"/>
                <a:gd name="connsiteX16" fmla="*/ 1188747 w 4057439"/>
                <a:gd name="connsiteY16" fmla="*/ 548640 h 1228851"/>
                <a:gd name="connsiteX17" fmla="*/ 1254062 w 4057439"/>
                <a:gd name="connsiteY17" fmla="*/ 470263 h 1228851"/>
                <a:gd name="connsiteX18" fmla="*/ 1319376 w 4057439"/>
                <a:gd name="connsiteY18" fmla="*/ 352697 h 1228851"/>
                <a:gd name="connsiteX19" fmla="*/ 1397753 w 4057439"/>
                <a:gd name="connsiteY19" fmla="*/ 326571 h 1228851"/>
                <a:gd name="connsiteX20" fmla="*/ 1436942 w 4057439"/>
                <a:gd name="connsiteY20" fmla="*/ 313508 h 1228851"/>
                <a:gd name="connsiteX21" fmla="*/ 1724325 w 4057439"/>
                <a:gd name="connsiteY21" fmla="*/ 339634 h 1228851"/>
                <a:gd name="connsiteX22" fmla="*/ 1789639 w 4057439"/>
                <a:gd name="connsiteY22" fmla="*/ 352697 h 1228851"/>
                <a:gd name="connsiteX23" fmla="*/ 1985582 w 4057439"/>
                <a:gd name="connsiteY23" fmla="*/ 365760 h 1228851"/>
                <a:gd name="connsiteX24" fmla="*/ 2050896 w 4057439"/>
                <a:gd name="connsiteY24" fmla="*/ 444137 h 1228851"/>
                <a:gd name="connsiteX25" fmla="*/ 2090085 w 4057439"/>
                <a:gd name="connsiteY25" fmla="*/ 522514 h 1228851"/>
                <a:gd name="connsiteX26" fmla="*/ 2142336 w 4057439"/>
                <a:gd name="connsiteY26" fmla="*/ 561703 h 1228851"/>
                <a:gd name="connsiteX27" fmla="*/ 2168462 w 4057439"/>
                <a:gd name="connsiteY27" fmla="*/ 600891 h 1228851"/>
                <a:gd name="connsiteX28" fmla="*/ 2207650 w 4057439"/>
                <a:gd name="connsiteY28" fmla="*/ 640080 h 1228851"/>
                <a:gd name="connsiteX29" fmla="*/ 2299090 w 4057439"/>
                <a:gd name="connsiteY29" fmla="*/ 757645 h 1228851"/>
                <a:gd name="connsiteX30" fmla="*/ 2377467 w 4057439"/>
                <a:gd name="connsiteY30" fmla="*/ 809897 h 1228851"/>
                <a:gd name="connsiteX31" fmla="*/ 2455845 w 4057439"/>
                <a:gd name="connsiteY31" fmla="*/ 849085 h 1228851"/>
                <a:gd name="connsiteX32" fmla="*/ 2508096 w 4057439"/>
                <a:gd name="connsiteY32" fmla="*/ 966651 h 1228851"/>
                <a:gd name="connsiteX33" fmla="*/ 2547285 w 4057439"/>
                <a:gd name="connsiteY33" fmla="*/ 979714 h 1228851"/>
                <a:gd name="connsiteX34" fmla="*/ 2625662 w 4057439"/>
                <a:gd name="connsiteY34" fmla="*/ 1018903 h 1228851"/>
                <a:gd name="connsiteX35" fmla="*/ 2664850 w 4057439"/>
                <a:gd name="connsiteY35" fmla="*/ 1045028 h 1228851"/>
                <a:gd name="connsiteX36" fmla="*/ 2782416 w 4057439"/>
                <a:gd name="connsiteY36" fmla="*/ 1071154 h 1228851"/>
                <a:gd name="connsiteX37" fmla="*/ 2978359 w 4057439"/>
                <a:gd name="connsiteY37" fmla="*/ 1097280 h 1228851"/>
                <a:gd name="connsiteX38" fmla="*/ 3043673 w 4057439"/>
                <a:gd name="connsiteY38" fmla="*/ 1136468 h 1228851"/>
                <a:gd name="connsiteX39" fmla="*/ 3487810 w 4057439"/>
                <a:gd name="connsiteY39" fmla="*/ 1110343 h 1228851"/>
                <a:gd name="connsiteX40" fmla="*/ 3566187 w 4057439"/>
                <a:gd name="connsiteY40" fmla="*/ 992777 h 1228851"/>
                <a:gd name="connsiteX41" fmla="*/ 3592313 w 4057439"/>
                <a:gd name="connsiteY41" fmla="*/ 953588 h 1228851"/>
                <a:gd name="connsiteX42" fmla="*/ 3631502 w 4057439"/>
                <a:gd name="connsiteY42" fmla="*/ 940525 h 1228851"/>
                <a:gd name="connsiteX43" fmla="*/ 3657627 w 4057439"/>
                <a:gd name="connsiteY43" fmla="*/ 862148 h 1228851"/>
                <a:gd name="connsiteX44" fmla="*/ 3670690 w 4057439"/>
                <a:gd name="connsiteY44" fmla="*/ 822960 h 1228851"/>
                <a:gd name="connsiteX45" fmla="*/ 3696816 w 4057439"/>
                <a:gd name="connsiteY45" fmla="*/ 770708 h 1228851"/>
                <a:gd name="connsiteX46" fmla="*/ 3736005 w 4057439"/>
                <a:gd name="connsiteY46" fmla="*/ 679268 h 1228851"/>
                <a:gd name="connsiteX47" fmla="*/ 3762130 w 4057439"/>
                <a:gd name="connsiteY47" fmla="*/ 587828 h 1228851"/>
                <a:gd name="connsiteX48" fmla="*/ 3788256 w 4057439"/>
                <a:gd name="connsiteY48" fmla="*/ 548640 h 1228851"/>
                <a:gd name="connsiteX49" fmla="*/ 3801319 w 4057439"/>
                <a:gd name="connsiteY49" fmla="*/ 496388 h 1228851"/>
                <a:gd name="connsiteX50" fmla="*/ 3840507 w 4057439"/>
                <a:gd name="connsiteY50" fmla="*/ 365760 h 1228851"/>
                <a:gd name="connsiteX51" fmla="*/ 3853570 w 4057439"/>
                <a:gd name="connsiteY51" fmla="*/ 261257 h 1228851"/>
                <a:gd name="connsiteX52" fmla="*/ 3866633 w 4057439"/>
                <a:gd name="connsiteY52" fmla="*/ 222068 h 1228851"/>
                <a:gd name="connsiteX53" fmla="*/ 3945010 w 4057439"/>
                <a:gd name="connsiteY53" fmla="*/ 169817 h 1228851"/>
                <a:gd name="connsiteX54" fmla="*/ 3984199 w 4057439"/>
                <a:gd name="connsiteY54" fmla="*/ 143691 h 1228851"/>
                <a:gd name="connsiteX55" fmla="*/ 4036450 w 4057439"/>
                <a:gd name="connsiteY55" fmla="*/ 470263 h 1228851"/>
                <a:gd name="connsiteX56" fmla="*/ 4049513 w 4057439"/>
                <a:gd name="connsiteY56" fmla="*/ 627017 h 1228851"/>
                <a:gd name="connsiteX57" fmla="*/ 4023387 w 4057439"/>
                <a:gd name="connsiteY57" fmla="*/ 862148 h 1228851"/>
                <a:gd name="connsiteX58" fmla="*/ 4010325 w 4057439"/>
                <a:gd name="connsiteY58" fmla="*/ 1227908 h 1228851"/>
                <a:gd name="connsiteX59" fmla="*/ 3775193 w 4057439"/>
                <a:gd name="connsiteY59" fmla="*/ 1214845 h 1228851"/>
                <a:gd name="connsiteX60" fmla="*/ 3736005 w 4057439"/>
                <a:gd name="connsiteY60" fmla="*/ 1201783 h 1228851"/>
                <a:gd name="connsiteX61" fmla="*/ 3644565 w 4057439"/>
                <a:gd name="connsiteY61" fmla="*/ 1188720 h 1228851"/>
                <a:gd name="connsiteX62" fmla="*/ 3566187 w 4057439"/>
                <a:gd name="connsiteY62" fmla="*/ 1201783 h 1228851"/>
                <a:gd name="connsiteX63" fmla="*/ 3526999 w 4057439"/>
                <a:gd name="connsiteY63" fmla="*/ 1214845 h 1228851"/>
                <a:gd name="connsiteX64" fmla="*/ 2664850 w 4057439"/>
                <a:gd name="connsiteY64" fmla="*/ 1188720 h 1228851"/>
                <a:gd name="connsiteX65" fmla="*/ 2403593 w 4057439"/>
                <a:gd name="connsiteY65" fmla="*/ 1162594 h 1228851"/>
                <a:gd name="connsiteX66" fmla="*/ 2325216 w 4057439"/>
                <a:gd name="connsiteY66" fmla="*/ 1149531 h 1228851"/>
                <a:gd name="connsiteX67" fmla="*/ 2116210 w 4057439"/>
                <a:gd name="connsiteY67" fmla="*/ 1136468 h 1228851"/>
                <a:gd name="connsiteX68" fmla="*/ 1763513 w 4057439"/>
                <a:gd name="connsiteY68" fmla="*/ 1162594 h 1228851"/>
                <a:gd name="connsiteX69" fmla="*/ 1659010 w 4057439"/>
                <a:gd name="connsiteY69" fmla="*/ 1188720 h 1228851"/>
                <a:gd name="connsiteX70" fmla="*/ 1606759 w 4057439"/>
                <a:gd name="connsiteY70" fmla="*/ 1201783 h 1228851"/>
                <a:gd name="connsiteX71" fmla="*/ 378850 w 4057439"/>
                <a:gd name="connsiteY71" fmla="*/ 1162594 h 1228851"/>
                <a:gd name="connsiteX72" fmla="*/ 209033 w 4057439"/>
                <a:gd name="connsiteY72" fmla="*/ 1175657 h 1228851"/>
                <a:gd name="connsiteX73" fmla="*/ 169845 w 4057439"/>
                <a:gd name="connsiteY73" fmla="*/ 1201783 h 1228851"/>
                <a:gd name="connsiteX74" fmla="*/ 26153 w 4057439"/>
                <a:gd name="connsiteY74" fmla="*/ 1188720 h 1228851"/>
                <a:gd name="connsiteX75" fmla="*/ 13090 w 4057439"/>
                <a:gd name="connsiteY75" fmla="*/ 953588 h 1228851"/>
                <a:gd name="connsiteX76" fmla="*/ 27 w 4057439"/>
                <a:gd name="connsiteY76" fmla="*/ 875211 h 1228851"/>
                <a:gd name="connsiteX77" fmla="*/ 26153 w 4057439"/>
                <a:gd name="connsiteY77" fmla="*/ 431074 h 1228851"/>
                <a:gd name="connsiteX78" fmla="*/ 13090 w 4057439"/>
                <a:gd name="connsiteY78" fmla="*/ 130628 h 1228851"/>
                <a:gd name="connsiteX79" fmla="*/ 27 w 4057439"/>
                <a:gd name="connsiteY79" fmla="*/ 0 h 122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057439" h="1228851">
                  <a:moveTo>
                    <a:pt x="27" y="235131"/>
                  </a:moveTo>
                  <a:cubicBezTo>
                    <a:pt x="95821" y="239485"/>
                    <a:pt x="191822" y="240547"/>
                    <a:pt x="287410" y="248194"/>
                  </a:cubicBezTo>
                  <a:cubicBezTo>
                    <a:pt x="347058" y="252966"/>
                    <a:pt x="333578" y="282193"/>
                    <a:pt x="352725" y="339634"/>
                  </a:cubicBezTo>
                  <a:lnTo>
                    <a:pt x="365787" y="378823"/>
                  </a:lnTo>
                  <a:cubicBezTo>
                    <a:pt x="370141" y="391886"/>
                    <a:pt x="367393" y="410373"/>
                    <a:pt x="378850" y="418011"/>
                  </a:cubicBezTo>
                  <a:lnTo>
                    <a:pt x="418039" y="444137"/>
                  </a:lnTo>
                  <a:cubicBezTo>
                    <a:pt x="435456" y="470263"/>
                    <a:pt x="460361" y="492726"/>
                    <a:pt x="470290" y="522514"/>
                  </a:cubicBezTo>
                  <a:cubicBezTo>
                    <a:pt x="474644" y="535577"/>
                    <a:pt x="475715" y="550246"/>
                    <a:pt x="483353" y="561703"/>
                  </a:cubicBezTo>
                  <a:cubicBezTo>
                    <a:pt x="493600" y="577074"/>
                    <a:pt x="506393" y="591919"/>
                    <a:pt x="522542" y="600891"/>
                  </a:cubicBezTo>
                  <a:cubicBezTo>
                    <a:pt x="546615" y="614265"/>
                    <a:pt x="574202" y="620338"/>
                    <a:pt x="600919" y="627017"/>
                  </a:cubicBezTo>
                  <a:cubicBezTo>
                    <a:pt x="618336" y="631371"/>
                    <a:pt x="635908" y="635148"/>
                    <a:pt x="653170" y="640080"/>
                  </a:cubicBezTo>
                  <a:cubicBezTo>
                    <a:pt x="666410" y="643863"/>
                    <a:pt x="678857" y="650443"/>
                    <a:pt x="692359" y="653143"/>
                  </a:cubicBezTo>
                  <a:cubicBezTo>
                    <a:pt x="722551" y="659181"/>
                    <a:pt x="753319" y="661851"/>
                    <a:pt x="783799" y="666205"/>
                  </a:cubicBezTo>
                  <a:cubicBezTo>
                    <a:pt x="928398" y="714405"/>
                    <a:pt x="834691" y="694049"/>
                    <a:pt x="1071182" y="679268"/>
                  </a:cubicBezTo>
                  <a:cubicBezTo>
                    <a:pt x="1084245" y="674914"/>
                    <a:pt x="1098913" y="673843"/>
                    <a:pt x="1110370" y="666205"/>
                  </a:cubicBezTo>
                  <a:cubicBezTo>
                    <a:pt x="1140546" y="646088"/>
                    <a:pt x="1156406" y="616746"/>
                    <a:pt x="1175685" y="587828"/>
                  </a:cubicBezTo>
                  <a:cubicBezTo>
                    <a:pt x="1180039" y="574765"/>
                    <a:pt x="1182589" y="560956"/>
                    <a:pt x="1188747" y="548640"/>
                  </a:cubicBezTo>
                  <a:cubicBezTo>
                    <a:pt x="1206934" y="512266"/>
                    <a:pt x="1225171" y="499153"/>
                    <a:pt x="1254062" y="470263"/>
                  </a:cubicBezTo>
                  <a:cubicBezTo>
                    <a:pt x="1265564" y="435757"/>
                    <a:pt x="1285689" y="363926"/>
                    <a:pt x="1319376" y="352697"/>
                  </a:cubicBezTo>
                  <a:lnTo>
                    <a:pt x="1397753" y="326571"/>
                  </a:lnTo>
                  <a:lnTo>
                    <a:pt x="1436942" y="313508"/>
                  </a:lnTo>
                  <a:cubicBezTo>
                    <a:pt x="1525450" y="320316"/>
                    <a:pt x="1634108" y="326746"/>
                    <a:pt x="1724325" y="339634"/>
                  </a:cubicBezTo>
                  <a:cubicBezTo>
                    <a:pt x="1746304" y="342774"/>
                    <a:pt x="1767547" y="350488"/>
                    <a:pt x="1789639" y="352697"/>
                  </a:cubicBezTo>
                  <a:cubicBezTo>
                    <a:pt x="1854773" y="359211"/>
                    <a:pt x="1920268" y="361406"/>
                    <a:pt x="1985582" y="365760"/>
                  </a:cubicBezTo>
                  <a:cubicBezTo>
                    <a:pt x="2014472" y="394650"/>
                    <a:pt x="2032709" y="407763"/>
                    <a:pt x="2050896" y="444137"/>
                  </a:cubicBezTo>
                  <a:cubicBezTo>
                    <a:pt x="2072145" y="486635"/>
                    <a:pt x="2052648" y="485077"/>
                    <a:pt x="2090085" y="522514"/>
                  </a:cubicBezTo>
                  <a:cubicBezTo>
                    <a:pt x="2105480" y="537909"/>
                    <a:pt x="2126941" y="546308"/>
                    <a:pt x="2142336" y="561703"/>
                  </a:cubicBezTo>
                  <a:cubicBezTo>
                    <a:pt x="2153437" y="572804"/>
                    <a:pt x="2158411" y="588830"/>
                    <a:pt x="2168462" y="600891"/>
                  </a:cubicBezTo>
                  <a:cubicBezTo>
                    <a:pt x="2180289" y="615083"/>
                    <a:pt x="2196308" y="625498"/>
                    <a:pt x="2207650" y="640080"/>
                  </a:cubicBezTo>
                  <a:cubicBezTo>
                    <a:pt x="2250863" y="695640"/>
                    <a:pt x="2249046" y="718722"/>
                    <a:pt x="2299090" y="757645"/>
                  </a:cubicBezTo>
                  <a:cubicBezTo>
                    <a:pt x="2323875" y="776922"/>
                    <a:pt x="2347679" y="799968"/>
                    <a:pt x="2377467" y="809897"/>
                  </a:cubicBezTo>
                  <a:cubicBezTo>
                    <a:pt x="2431550" y="827925"/>
                    <a:pt x="2405199" y="815322"/>
                    <a:pt x="2455845" y="849085"/>
                  </a:cubicBezTo>
                  <a:cubicBezTo>
                    <a:pt x="2463829" y="873036"/>
                    <a:pt x="2479866" y="944067"/>
                    <a:pt x="2508096" y="966651"/>
                  </a:cubicBezTo>
                  <a:cubicBezTo>
                    <a:pt x="2518848" y="975253"/>
                    <a:pt x="2534222" y="975360"/>
                    <a:pt x="2547285" y="979714"/>
                  </a:cubicBezTo>
                  <a:cubicBezTo>
                    <a:pt x="2659582" y="1054580"/>
                    <a:pt x="2517506" y="964826"/>
                    <a:pt x="2625662" y="1018903"/>
                  </a:cubicBezTo>
                  <a:cubicBezTo>
                    <a:pt x="2639704" y="1025924"/>
                    <a:pt x="2650808" y="1038007"/>
                    <a:pt x="2664850" y="1045028"/>
                  </a:cubicBezTo>
                  <a:cubicBezTo>
                    <a:pt x="2698747" y="1061976"/>
                    <a:pt x="2748967" y="1064464"/>
                    <a:pt x="2782416" y="1071154"/>
                  </a:cubicBezTo>
                  <a:cubicBezTo>
                    <a:pt x="2926660" y="1100003"/>
                    <a:pt x="2695341" y="1071551"/>
                    <a:pt x="2978359" y="1097280"/>
                  </a:cubicBezTo>
                  <a:cubicBezTo>
                    <a:pt x="3000130" y="1110343"/>
                    <a:pt x="3018323" y="1135060"/>
                    <a:pt x="3043673" y="1136468"/>
                  </a:cubicBezTo>
                  <a:cubicBezTo>
                    <a:pt x="3367833" y="1154476"/>
                    <a:pt x="3330138" y="1162898"/>
                    <a:pt x="3487810" y="1110343"/>
                  </a:cubicBezTo>
                  <a:lnTo>
                    <a:pt x="3566187" y="992777"/>
                  </a:lnTo>
                  <a:cubicBezTo>
                    <a:pt x="3574896" y="979714"/>
                    <a:pt x="3577419" y="958553"/>
                    <a:pt x="3592313" y="953588"/>
                  </a:cubicBezTo>
                  <a:lnTo>
                    <a:pt x="3631502" y="940525"/>
                  </a:lnTo>
                  <a:lnTo>
                    <a:pt x="3657627" y="862148"/>
                  </a:lnTo>
                  <a:cubicBezTo>
                    <a:pt x="3661981" y="849085"/>
                    <a:pt x="3664532" y="835276"/>
                    <a:pt x="3670690" y="822960"/>
                  </a:cubicBezTo>
                  <a:cubicBezTo>
                    <a:pt x="3679399" y="805543"/>
                    <a:pt x="3689978" y="788941"/>
                    <a:pt x="3696816" y="770708"/>
                  </a:cubicBezTo>
                  <a:cubicBezTo>
                    <a:pt x="3732967" y="674305"/>
                    <a:pt x="3683060" y="758686"/>
                    <a:pt x="3736005" y="679268"/>
                  </a:cubicBezTo>
                  <a:cubicBezTo>
                    <a:pt x="3740191" y="662524"/>
                    <a:pt x="3752759" y="606570"/>
                    <a:pt x="3762130" y="587828"/>
                  </a:cubicBezTo>
                  <a:cubicBezTo>
                    <a:pt x="3769151" y="573786"/>
                    <a:pt x="3779547" y="561703"/>
                    <a:pt x="3788256" y="548640"/>
                  </a:cubicBezTo>
                  <a:cubicBezTo>
                    <a:pt x="3792610" y="531223"/>
                    <a:pt x="3796160" y="513584"/>
                    <a:pt x="3801319" y="496388"/>
                  </a:cubicBezTo>
                  <a:cubicBezTo>
                    <a:pt x="3814389" y="452822"/>
                    <a:pt x="3832979" y="410931"/>
                    <a:pt x="3840507" y="365760"/>
                  </a:cubicBezTo>
                  <a:cubicBezTo>
                    <a:pt x="3846278" y="331132"/>
                    <a:pt x="3847290" y="295796"/>
                    <a:pt x="3853570" y="261257"/>
                  </a:cubicBezTo>
                  <a:cubicBezTo>
                    <a:pt x="3856033" y="247709"/>
                    <a:pt x="3856896" y="231805"/>
                    <a:pt x="3866633" y="222068"/>
                  </a:cubicBezTo>
                  <a:cubicBezTo>
                    <a:pt x="3888836" y="199865"/>
                    <a:pt x="3918884" y="187234"/>
                    <a:pt x="3945010" y="169817"/>
                  </a:cubicBezTo>
                  <a:lnTo>
                    <a:pt x="3984199" y="143691"/>
                  </a:lnTo>
                  <a:cubicBezTo>
                    <a:pt x="4123223" y="190033"/>
                    <a:pt x="4018183" y="141453"/>
                    <a:pt x="4036450" y="470263"/>
                  </a:cubicBezTo>
                  <a:cubicBezTo>
                    <a:pt x="4039358" y="522615"/>
                    <a:pt x="4045159" y="574766"/>
                    <a:pt x="4049513" y="627017"/>
                  </a:cubicBezTo>
                  <a:cubicBezTo>
                    <a:pt x="4041889" y="688005"/>
                    <a:pt x="4026397" y="804958"/>
                    <a:pt x="4023387" y="862148"/>
                  </a:cubicBezTo>
                  <a:cubicBezTo>
                    <a:pt x="4016975" y="983977"/>
                    <a:pt x="4014679" y="1105988"/>
                    <a:pt x="4010325" y="1227908"/>
                  </a:cubicBezTo>
                  <a:cubicBezTo>
                    <a:pt x="3931948" y="1223554"/>
                    <a:pt x="3853338" y="1222287"/>
                    <a:pt x="3775193" y="1214845"/>
                  </a:cubicBezTo>
                  <a:cubicBezTo>
                    <a:pt x="3761486" y="1213540"/>
                    <a:pt x="3749507" y="1204483"/>
                    <a:pt x="3736005" y="1201783"/>
                  </a:cubicBezTo>
                  <a:cubicBezTo>
                    <a:pt x="3705813" y="1195745"/>
                    <a:pt x="3675045" y="1193074"/>
                    <a:pt x="3644565" y="1188720"/>
                  </a:cubicBezTo>
                  <a:cubicBezTo>
                    <a:pt x="3618439" y="1193074"/>
                    <a:pt x="3592043" y="1196037"/>
                    <a:pt x="3566187" y="1201783"/>
                  </a:cubicBezTo>
                  <a:cubicBezTo>
                    <a:pt x="3552746" y="1204770"/>
                    <a:pt x="3540767" y="1215045"/>
                    <a:pt x="3526999" y="1214845"/>
                  </a:cubicBezTo>
                  <a:cubicBezTo>
                    <a:pt x="3239514" y="1210679"/>
                    <a:pt x="2664850" y="1188720"/>
                    <a:pt x="2664850" y="1188720"/>
                  </a:cubicBezTo>
                  <a:cubicBezTo>
                    <a:pt x="2550316" y="1150541"/>
                    <a:pt x="2666334" y="1185441"/>
                    <a:pt x="2403593" y="1162594"/>
                  </a:cubicBezTo>
                  <a:cubicBezTo>
                    <a:pt x="2377207" y="1160300"/>
                    <a:pt x="2351593" y="1151929"/>
                    <a:pt x="2325216" y="1149531"/>
                  </a:cubicBezTo>
                  <a:cubicBezTo>
                    <a:pt x="2255698" y="1143211"/>
                    <a:pt x="2185879" y="1140822"/>
                    <a:pt x="2116210" y="1136468"/>
                  </a:cubicBezTo>
                  <a:cubicBezTo>
                    <a:pt x="1920914" y="1145345"/>
                    <a:pt x="1896401" y="1131927"/>
                    <a:pt x="1763513" y="1162594"/>
                  </a:cubicBezTo>
                  <a:cubicBezTo>
                    <a:pt x="1728526" y="1170668"/>
                    <a:pt x="1693844" y="1180011"/>
                    <a:pt x="1659010" y="1188720"/>
                  </a:cubicBezTo>
                  <a:lnTo>
                    <a:pt x="1606759" y="1201783"/>
                  </a:lnTo>
                  <a:cubicBezTo>
                    <a:pt x="404273" y="1175354"/>
                    <a:pt x="794036" y="1300989"/>
                    <a:pt x="378850" y="1162594"/>
                  </a:cubicBezTo>
                  <a:cubicBezTo>
                    <a:pt x="322244" y="1166948"/>
                    <a:pt x="264833" y="1165194"/>
                    <a:pt x="209033" y="1175657"/>
                  </a:cubicBezTo>
                  <a:cubicBezTo>
                    <a:pt x="193602" y="1178550"/>
                    <a:pt x="185505" y="1200664"/>
                    <a:pt x="169845" y="1201783"/>
                  </a:cubicBezTo>
                  <a:cubicBezTo>
                    <a:pt x="121872" y="1205210"/>
                    <a:pt x="74050" y="1193074"/>
                    <a:pt x="26153" y="1188720"/>
                  </a:cubicBezTo>
                  <a:cubicBezTo>
                    <a:pt x="21799" y="1110343"/>
                    <a:pt x="19609" y="1031815"/>
                    <a:pt x="13090" y="953588"/>
                  </a:cubicBezTo>
                  <a:cubicBezTo>
                    <a:pt x="10890" y="927193"/>
                    <a:pt x="-635" y="901689"/>
                    <a:pt x="27" y="875211"/>
                  </a:cubicBezTo>
                  <a:cubicBezTo>
                    <a:pt x="3733" y="726956"/>
                    <a:pt x="17444" y="579120"/>
                    <a:pt x="26153" y="431074"/>
                  </a:cubicBezTo>
                  <a:cubicBezTo>
                    <a:pt x="21799" y="330925"/>
                    <a:pt x="19154" y="230688"/>
                    <a:pt x="13090" y="130628"/>
                  </a:cubicBezTo>
                  <a:cubicBezTo>
                    <a:pt x="10443" y="86948"/>
                    <a:pt x="27" y="0"/>
                    <a:pt x="27" y="0"/>
                  </a:cubicBezTo>
                </a:path>
              </a:pathLst>
            </a:custGeom>
            <a:blipFill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Figura a mano libera 8"/>
            <p:cNvSpPr/>
            <p:nvPr/>
          </p:nvSpPr>
          <p:spPr>
            <a:xfrm>
              <a:off x="3073512" y="2806686"/>
              <a:ext cx="936785" cy="419840"/>
            </a:xfrm>
            <a:custGeom>
              <a:avLst/>
              <a:gdLst>
                <a:gd name="connsiteX0" fmla="*/ 22385 w 936785"/>
                <a:gd name="connsiteY0" fmla="*/ 14891 h 419840"/>
                <a:gd name="connsiteX1" fmla="*/ 375082 w 936785"/>
                <a:gd name="connsiteY1" fmla="*/ 27954 h 419840"/>
                <a:gd name="connsiteX2" fmla="*/ 440397 w 936785"/>
                <a:gd name="connsiteY2" fmla="*/ 41017 h 419840"/>
                <a:gd name="connsiteX3" fmla="*/ 518774 w 936785"/>
                <a:gd name="connsiteY3" fmla="*/ 67143 h 419840"/>
                <a:gd name="connsiteX4" fmla="*/ 923722 w 936785"/>
                <a:gd name="connsiteY4" fmla="*/ 67143 h 419840"/>
                <a:gd name="connsiteX5" fmla="*/ 936785 w 936785"/>
                <a:gd name="connsiteY5" fmla="*/ 106331 h 419840"/>
                <a:gd name="connsiteX6" fmla="*/ 923722 w 936785"/>
                <a:gd name="connsiteY6" fmla="*/ 250023 h 419840"/>
                <a:gd name="connsiteX7" fmla="*/ 884534 w 936785"/>
                <a:gd name="connsiteY7" fmla="*/ 328400 h 419840"/>
                <a:gd name="connsiteX8" fmla="*/ 845345 w 936785"/>
                <a:gd name="connsiteY8" fmla="*/ 354525 h 419840"/>
                <a:gd name="connsiteX9" fmla="*/ 806157 w 936785"/>
                <a:gd name="connsiteY9" fmla="*/ 367588 h 419840"/>
                <a:gd name="connsiteX10" fmla="*/ 766968 w 936785"/>
                <a:gd name="connsiteY10" fmla="*/ 393714 h 419840"/>
                <a:gd name="connsiteX11" fmla="*/ 584088 w 936785"/>
                <a:gd name="connsiteY11" fmla="*/ 419840 h 419840"/>
                <a:gd name="connsiteX12" fmla="*/ 375082 w 936785"/>
                <a:gd name="connsiteY12" fmla="*/ 393714 h 419840"/>
                <a:gd name="connsiteX13" fmla="*/ 335894 w 936785"/>
                <a:gd name="connsiteY13" fmla="*/ 367588 h 419840"/>
                <a:gd name="connsiteX14" fmla="*/ 257517 w 936785"/>
                <a:gd name="connsiteY14" fmla="*/ 341463 h 419840"/>
                <a:gd name="connsiteX15" fmla="*/ 218328 w 936785"/>
                <a:gd name="connsiteY15" fmla="*/ 328400 h 419840"/>
                <a:gd name="connsiteX16" fmla="*/ 179139 w 936785"/>
                <a:gd name="connsiteY16" fmla="*/ 302274 h 419840"/>
                <a:gd name="connsiteX17" fmla="*/ 61574 w 936785"/>
                <a:gd name="connsiteY17" fmla="*/ 250023 h 419840"/>
                <a:gd name="connsiteX18" fmla="*/ 22385 w 936785"/>
                <a:gd name="connsiteY18" fmla="*/ 14891 h 41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6785" h="419840">
                  <a:moveTo>
                    <a:pt x="22385" y="14891"/>
                  </a:moveTo>
                  <a:cubicBezTo>
                    <a:pt x="74636" y="-22120"/>
                    <a:pt x="257665" y="20615"/>
                    <a:pt x="375082" y="27954"/>
                  </a:cubicBezTo>
                  <a:cubicBezTo>
                    <a:pt x="397242" y="29339"/>
                    <a:pt x="418977" y="35175"/>
                    <a:pt x="440397" y="41017"/>
                  </a:cubicBezTo>
                  <a:cubicBezTo>
                    <a:pt x="466966" y="48263"/>
                    <a:pt x="518774" y="67143"/>
                    <a:pt x="518774" y="67143"/>
                  </a:cubicBezTo>
                  <a:cubicBezTo>
                    <a:pt x="614933" y="61487"/>
                    <a:pt x="820939" y="39734"/>
                    <a:pt x="923722" y="67143"/>
                  </a:cubicBezTo>
                  <a:cubicBezTo>
                    <a:pt x="937026" y="70691"/>
                    <a:pt x="932431" y="93268"/>
                    <a:pt x="936785" y="106331"/>
                  </a:cubicBezTo>
                  <a:cubicBezTo>
                    <a:pt x="932431" y="154228"/>
                    <a:pt x="930524" y="202412"/>
                    <a:pt x="923722" y="250023"/>
                  </a:cubicBezTo>
                  <a:cubicBezTo>
                    <a:pt x="920181" y="274811"/>
                    <a:pt x="901779" y="311155"/>
                    <a:pt x="884534" y="328400"/>
                  </a:cubicBezTo>
                  <a:cubicBezTo>
                    <a:pt x="873433" y="339501"/>
                    <a:pt x="859387" y="347504"/>
                    <a:pt x="845345" y="354525"/>
                  </a:cubicBezTo>
                  <a:cubicBezTo>
                    <a:pt x="833029" y="360683"/>
                    <a:pt x="818473" y="361430"/>
                    <a:pt x="806157" y="367588"/>
                  </a:cubicBezTo>
                  <a:cubicBezTo>
                    <a:pt x="792115" y="374609"/>
                    <a:pt x="781398" y="387529"/>
                    <a:pt x="766968" y="393714"/>
                  </a:cubicBezTo>
                  <a:cubicBezTo>
                    <a:pt x="723733" y="412244"/>
                    <a:pt x="607126" y="417536"/>
                    <a:pt x="584088" y="419840"/>
                  </a:cubicBezTo>
                  <a:cubicBezTo>
                    <a:pt x="570541" y="418485"/>
                    <a:pt x="409808" y="405290"/>
                    <a:pt x="375082" y="393714"/>
                  </a:cubicBezTo>
                  <a:cubicBezTo>
                    <a:pt x="360188" y="388749"/>
                    <a:pt x="350240" y="373964"/>
                    <a:pt x="335894" y="367588"/>
                  </a:cubicBezTo>
                  <a:cubicBezTo>
                    <a:pt x="310729" y="356403"/>
                    <a:pt x="283643" y="350171"/>
                    <a:pt x="257517" y="341463"/>
                  </a:cubicBezTo>
                  <a:cubicBezTo>
                    <a:pt x="244454" y="337109"/>
                    <a:pt x="229785" y="336038"/>
                    <a:pt x="218328" y="328400"/>
                  </a:cubicBezTo>
                  <a:cubicBezTo>
                    <a:pt x="205265" y="319691"/>
                    <a:pt x="193486" y="308650"/>
                    <a:pt x="179139" y="302274"/>
                  </a:cubicBezTo>
                  <a:cubicBezTo>
                    <a:pt x="39231" y="240092"/>
                    <a:pt x="150263" y="309148"/>
                    <a:pt x="61574" y="250023"/>
                  </a:cubicBezTo>
                  <a:cubicBezTo>
                    <a:pt x="20302" y="126206"/>
                    <a:pt x="-29866" y="51902"/>
                    <a:pt x="22385" y="1489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igura a mano libera 9"/>
            <p:cNvSpPr/>
            <p:nvPr/>
          </p:nvSpPr>
          <p:spPr>
            <a:xfrm rot="21406316">
              <a:off x="4773303" y="2832904"/>
              <a:ext cx="1868679" cy="803507"/>
            </a:xfrm>
            <a:custGeom>
              <a:avLst/>
              <a:gdLst>
                <a:gd name="connsiteX0" fmla="*/ 1387 w 1767959"/>
                <a:gd name="connsiteY0" fmla="*/ 7586 h 752169"/>
                <a:gd name="connsiteX1" fmla="*/ 66701 w 1767959"/>
                <a:gd name="connsiteY1" fmla="*/ 20649 h 752169"/>
                <a:gd name="connsiteX2" fmla="*/ 837409 w 1767959"/>
                <a:gd name="connsiteY2" fmla="*/ 46775 h 752169"/>
                <a:gd name="connsiteX3" fmla="*/ 1268484 w 1767959"/>
                <a:gd name="connsiteY3" fmla="*/ 72901 h 752169"/>
                <a:gd name="connsiteX4" fmla="*/ 1490552 w 1767959"/>
                <a:gd name="connsiteY4" fmla="*/ 85964 h 752169"/>
                <a:gd name="connsiteX5" fmla="*/ 1568929 w 1767959"/>
                <a:gd name="connsiteY5" fmla="*/ 72901 h 752169"/>
                <a:gd name="connsiteX6" fmla="*/ 1712621 w 1767959"/>
                <a:gd name="connsiteY6" fmla="*/ 99026 h 752169"/>
                <a:gd name="connsiteX7" fmla="*/ 1764872 w 1767959"/>
                <a:gd name="connsiteY7" fmla="*/ 164341 h 752169"/>
                <a:gd name="connsiteX8" fmla="*/ 1686495 w 1767959"/>
                <a:gd name="connsiteY8" fmla="*/ 242718 h 752169"/>
                <a:gd name="connsiteX9" fmla="*/ 1660369 w 1767959"/>
                <a:gd name="connsiteY9" fmla="*/ 334158 h 752169"/>
                <a:gd name="connsiteX10" fmla="*/ 1647307 w 1767959"/>
                <a:gd name="connsiteY10" fmla="*/ 399472 h 752169"/>
                <a:gd name="connsiteX11" fmla="*/ 1621181 w 1767959"/>
                <a:gd name="connsiteY11" fmla="*/ 477849 h 752169"/>
                <a:gd name="connsiteX12" fmla="*/ 1608118 w 1767959"/>
                <a:gd name="connsiteY12" fmla="*/ 517038 h 752169"/>
                <a:gd name="connsiteX13" fmla="*/ 1542804 w 1767959"/>
                <a:gd name="connsiteY13" fmla="*/ 634604 h 752169"/>
                <a:gd name="connsiteX14" fmla="*/ 1464427 w 1767959"/>
                <a:gd name="connsiteY14" fmla="*/ 686855 h 752169"/>
                <a:gd name="connsiteX15" fmla="*/ 1386049 w 1767959"/>
                <a:gd name="connsiteY15" fmla="*/ 726044 h 752169"/>
                <a:gd name="connsiteX16" fmla="*/ 1177044 w 1767959"/>
                <a:gd name="connsiteY16" fmla="*/ 739106 h 752169"/>
                <a:gd name="connsiteX17" fmla="*/ 1137855 w 1767959"/>
                <a:gd name="connsiteY17" fmla="*/ 752169 h 752169"/>
                <a:gd name="connsiteX18" fmla="*/ 968038 w 1767959"/>
                <a:gd name="connsiteY18" fmla="*/ 726044 h 752169"/>
                <a:gd name="connsiteX19" fmla="*/ 824347 w 1767959"/>
                <a:gd name="connsiteY19" fmla="*/ 686855 h 752169"/>
                <a:gd name="connsiteX20" fmla="*/ 641467 w 1767959"/>
                <a:gd name="connsiteY20" fmla="*/ 660729 h 752169"/>
                <a:gd name="connsiteX21" fmla="*/ 602278 w 1767959"/>
                <a:gd name="connsiteY21" fmla="*/ 647666 h 752169"/>
                <a:gd name="connsiteX22" fmla="*/ 510838 w 1767959"/>
                <a:gd name="connsiteY22" fmla="*/ 621541 h 752169"/>
                <a:gd name="connsiteX23" fmla="*/ 471649 w 1767959"/>
                <a:gd name="connsiteY23" fmla="*/ 595415 h 752169"/>
                <a:gd name="connsiteX24" fmla="*/ 393272 w 1767959"/>
                <a:gd name="connsiteY24" fmla="*/ 556226 h 752169"/>
                <a:gd name="connsiteX25" fmla="*/ 354084 w 1767959"/>
                <a:gd name="connsiteY25" fmla="*/ 517038 h 752169"/>
                <a:gd name="connsiteX26" fmla="*/ 327958 w 1767959"/>
                <a:gd name="connsiteY26" fmla="*/ 477849 h 752169"/>
                <a:gd name="connsiteX27" fmla="*/ 210392 w 1767959"/>
                <a:gd name="connsiteY27" fmla="*/ 412535 h 752169"/>
                <a:gd name="connsiteX28" fmla="*/ 171204 w 1767959"/>
                <a:gd name="connsiteY28" fmla="*/ 334158 h 752169"/>
                <a:gd name="connsiteX29" fmla="*/ 132015 w 1767959"/>
                <a:gd name="connsiteY29" fmla="*/ 308032 h 752169"/>
                <a:gd name="connsiteX30" fmla="*/ 53638 w 1767959"/>
                <a:gd name="connsiteY30" fmla="*/ 190466 h 752169"/>
                <a:gd name="connsiteX31" fmla="*/ 27512 w 1767959"/>
                <a:gd name="connsiteY31" fmla="*/ 151278 h 752169"/>
                <a:gd name="connsiteX32" fmla="*/ 1387 w 1767959"/>
                <a:gd name="connsiteY32" fmla="*/ 7586 h 75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67959" h="752169">
                  <a:moveTo>
                    <a:pt x="1387" y="7586"/>
                  </a:moveTo>
                  <a:cubicBezTo>
                    <a:pt x="7919" y="-14186"/>
                    <a:pt x="44722" y="17509"/>
                    <a:pt x="66701" y="20649"/>
                  </a:cubicBezTo>
                  <a:cubicBezTo>
                    <a:pt x="314389" y="56033"/>
                    <a:pt x="621470" y="42456"/>
                    <a:pt x="837409" y="46775"/>
                  </a:cubicBezTo>
                  <a:lnTo>
                    <a:pt x="1268484" y="72901"/>
                  </a:lnTo>
                  <a:lnTo>
                    <a:pt x="1490552" y="85964"/>
                  </a:lnTo>
                  <a:cubicBezTo>
                    <a:pt x="1516678" y="81610"/>
                    <a:pt x="1542443" y="72901"/>
                    <a:pt x="1568929" y="72901"/>
                  </a:cubicBezTo>
                  <a:cubicBezTo>
                    <a:pt x="1642779" y="72901"/>
                    <a:pt x="1657510" y="80657"/>
                    <a:pt x="1712621" y="99026"/>
                  </a:cubicBezTo>
                  <a:cubicBezTo>
                    <a:pt x="1723269" y="106125"/>
                    <a:pt x="1781925" y="133646"/>
                    <a:pt x="1764872" y="164341"/>
                  </a:cubicBezTo>
                  <a:cubicBezTo>
                    <a:pt x="1746929" y="196639"/>
                    <a:pt x="1686495" y="242718"/>
                    <a:pt x="1686495" y="242718"/>
                  </a:cubicBezTo>
                  <a:cubicBezTo>
                    <a:pt x="1671948" y="286357"/>
                    <a:pt x="1671303" y="284952"/>
                    <a:pt x="1660369" y="334158"/>
                  </a:cubicBezTo>
                  <a:cubicBezTo>
                    <a:pt x="1655553" y="355832"/>
                    <a:pt x="1653149" y="378052"/>
                    <a:pt x="1647307" y="399472"/>
                  </a:cubicBezTo>
                  <a:cubicBezTo>
                    <a:pt x="1640061" y="426041"/>
                    <a:pt x="1629890" y="451723"/>
                    <a:pt x="1621181" y="477849"/>
                  </a:cubicBezTo>
                  <a:lnTo>
                    <a:pt x="1608118" y="517038"/>
                  </a:lnTo>
                  <a:cubicBezTo>
                    <a:pt x="1594506" y="557874"/>
                    <a:pt x="1581302" y="608939"/>
                    <a:pt x="1542804" y="634604"/>
                  </a:cubicBezTo>
                  <a:lnTo>
                    <a:pt x="1464427" y="686855"/>
                  </a:lnTo>
                  <a:cubicBezTo>
                    <a:pt x="1438832" y="703918"/>
                    <a:pt x="1418161" y="722664"/>
                    <a:pt x="1386049" y="726044"/>
                  </a:cubicBezTo>
                  <a:cubicBezTo>
                    <a:pt x="1316628" y="733351"/>
                    <a:pt x="1246712" y="734752"/>
                    <a:pt x="1177044" y="739106"/>
                  </a:cubicBezTo>
                  <a:cubicBezTo>
                    <a:pt x="1163981" y="743460"/>
                    <a:pt x="1151625" y="752169"/>
                    <a:pt x="1137855" y="752169"/>
                  </a:cubicBezTo>
                  <a:cubicBezTo>
                    <a:pt x="1121054" y="752169"/>
                    <a:pt x="990024" y="729708"/>
                    <a:pt x="968038" y="726044"/>
                  </a:cubicBezTo>
                  <a:cubicBezTo>
                    <a:pt x="898043" y="702712"/>
                    <a:pt x="892926" y="697406"/>
                    <a:pt x="824347" y="686855"/>
                  </a:cubicBezTo>
                  <a:cubicBezTo>
                    <a:pt x="760082" y="676968"/>
                    <a:pt x="704284" y="674689"/>
                    <a:pt x="641467" y="660729"/>
                  </a:cubicBezTo>
                  <a:cubicBezTo>
                    <a:pt x="628025" y="657742"/>
                    <a:pt x="615518" y="651449"/>
                    <a:pt x="602278" y="647666"/>
                  </a:cubicBezTo>
                  <a:cubicBezTo>
                    <a:pt x="582742" y="642084"/>
                    <a:pt x="531721" y="631983"/>
                    <a:pt x="510838" y="621541"/>
                  </a:cubicBezTo>
                  <a:cubicBezTo>
                    <a:pt x="496796" y="614520"/>
                    <a:pt x="485691" y="602436"/>
                    <a:pt x="471649" y="595415"/>
                  </a:cubicBezTo>
                  <a:cubicBezTo>
                    <a:pt x="412735" y="565958"/>
                    <a:pt x="449427" y="603022"/>
                    <a:pt x="393272" y="556226"/>
                  </a:cubicBezTo>
                  <a:cubicBezTo>
                    <a:pt x="379080" y="544400"/>
                    <a:pt x="365910" y="531230"/>
                    <a:pt x="354084" y="517038"/>
                  </a:cubicBezTo>
                  <a:cubicBezTo>
                    <a:pt x="344033" y="504977"/>
                    <a:pt x="339773" y="488187"/>
                    <a:pt x="327958" y="477849"/>
                  </a:cubicBezTo>
                  <a:cubicBezTo>
                    <a:pt x="272676" y="429477"/>
                    <a:pt x="264216" y="430476"/>
                    <a:pt x="210392" y="412535"/>
                  </a:cubicBezTo>
                  <a:cubicBezTo>
                    <a:pt x="199768" y="380663"/>
                    <a:pt x="196526" y="359480"/>
                    <a:pt x="171204" y="334158"/>
                  </a:cubicBezTo>
                  <a:cubicBezTo>
                    <a:pt x="160103" y="323057"/>
                    <a:pt x="145078" y="316741"/>
                    <a:pt x="132015" y="308032"/>
                  </a:cubicBezTo>
                  <a:lnTo>
                    <a:pt x="53638" y="190466"/>
                  </a:lnTo>
                  <a:lnTo>
                    <a:pt x="27512" y="151278"/>
                  </a:lnTo>
                  <a:cubicBezTo>
                    <a:pt x="12707" y="47646"/>
                    <a:pt x="-5145" y="29358"/>
                    <a:pt x="1387" y="758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3073512" y="2059094"/>
              <a:ext cx="979878" cy="33855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Fiume</a:t>
              </a:r>
              <a:r>
                <a:rPr lang="it-IT" sz="1600" b="1" dirty="0"/>
                <a:t> 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217703" y="2042217"/>
              <a:ext cx="979878" cy="33855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Lago </a:t>
              </a:r>
              <a:r>
                <a:rPr lang="it-IT" sz="1600" b="1" dirty="0"/>
                <a:t> </a:t>
              </a:r>
            </a:p>
          </p:txBody>
        </p:sp>
      </p:grpSp>
      <p:sp>
        <p:nvSpPr>
          <p:cNvPr id="5" name="Freccia a destra 4"/>
          <p:cNvSpPr/>
          <p:nvPr/>
        </p:nvSpPr>
        <p:spPr>
          <a:xfrm>
            <a:off x="6300192" y="6093296"/>
            <a:ext cx="978408" cy="28185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5176107" y="2924944"/>
            <a:ext cx="3932397" cy="107721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Ebbene sì, l’acqua del fiume e della falda superficiale passa attraverso il «materasso» di ghiaia e sabbia e alimentano il lago. Tutto il sistema è alimentato dalle piogge</a:t>
            </a:r>
          </a:p>
        </p:txBody>
      </p:sp>
    </p:spTree>
    <p:extLst>
      <p:ext uri="{BB962C8B-B14F-4D97-AF65-F5344CB8AC3E}">
        <p14:creationId xmlns:p14="http://schemas.microsoft.com/office/powerpoint/2010/main" val="40751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Immagini\paesaggi\lago vicini\lago vicini agosto 201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51435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176107" y="356463"/>
            <a:ext cx="3932397" cy="175432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Passando attraverso questo «materasso» di ghiaia e sabbia, 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 è come l’acqua se avesse attraversato un filtro. 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Quindi, come sarà l’acqua? Torbida o limpida ?  </a:t>
            </a:r>
          </a:p>
        </p:txBody>
      </p:sp>
      <p:pic>
        <p:nvPicPr>
          <p:cNvPr id="5123" name="Picture 3" descr="G:\Immagini\animali\pesci\pesci d'acqua dolce\carpa\carpa lago vicini 25aprile  2 maggio 2009 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830242"/>
            <a:ext cx="4037011" cy="302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5176107" y="2368868"/>
            <a:ext cx="3932397" cy="1046440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</a:rPr>
              <a:t>Limpidissima!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Si vedono anche i pesci sott’acqua  </a:t>
            </a:r>
          </a:p>
        </p:txBody>
      </p:sp>
    </p:spTree>
    <p:extLst>
      <p:ext uri="{BB962C8B-B14F-4D97-AF65-F5344CB8AC3E}">
        <p14:creationId xmlns:p14="http://schemas.microsoft.com/office/powerpoint/2010/main" val="1179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Immagini\paesaggi\lago vicini\lago vicini Immagine 133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4" t="15429"/>
          <a:stretch/>
        </p:blipFill>
        <p:spPr bwMode="auto">
          <a:xfrm>
            <a:off x="5070" y="-13721"/>
            <a:ext cx="5215001" cy="687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310184" y="260648"/>
            <a:ext cx="3726312" cy="2031325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Area in rosso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Vicino alla riva sono presenti alberi e arbusti che necessitano di terreni sempre umidi. 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Nelle zone più elevate e aride ci sono alberi e arbusti che necessitano di una minor quantità di acqua.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10184" y="2780928"/>
            <a:ext cx="3726312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Area in giallo 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A contatto con l’acqua, con le radici nell’acqua, piante erbacee di aree paludose. In questo  caso la riva è ripida, quindi questa tipologia di vegetazione è scarsa.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77078" y="1879664"/>
            <a:ext cx="5070986" cy="140532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77078" y="3302404"/>
            <a:ext cx="5070986" cy="702660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77077" y="4094492"/>
            <a:ext cx="5070986" cy="2502860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310184" y="4904000"/>
            <a:ext cx="3726312" cy="1754326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Area in azzurro 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All’interno del lago, ma solo se l’acqua è limpida e arriva luce sul fondo, crescono piante acquatiche che stanno sott’acqua oppure le cui foglie galleggiano o affiorano.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7078" y="29420"/>
            <a:ext cx="4926970" cy="147732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chemeClr val="bg1"/>
                </a:solidFill>
              </a:rPr>
              <a:t>Questa è la famosa biodiversità e ci vedo anche un «pizzico» di adattamento </a:t>
            </a:r>
          </a:p>
        </p:txBody>
      </p:sp>
    </p:spTree>
    <p:extLst>
      <p:ext uri="{BB962C8B-B14F-4D97-AF65-F5344CB8AC3E}">
        <p14:creationId xmlns:p14="http://schemas.microsoft.com/office/powerpoint/2010/main" val="21181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Immagini\piante\alberi, arbusti, rampicanti\pioppo nero\vecchio pioppo nero fiume metauro vivaio uguccioni dicembre 2008 primi gennaio 2009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5608" y="57398"/>
            <a:ext cx="3726312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Alberi e arbusti che necessitano di terreni sempre umidi e vicino all’acqua. </a:t>
            </a:r>
          </a:p>
        </p:txBody>
      </p:sp>
      <p:pic>
        <p:nvPicPr>
          <p:cNvPr id="1027" name="Picture 3" descr="G:\Immagini\piante\alberi, arbusti, rampicanti\pioppo nero\pioppo nero torrile 1-7 settembre. 2008 001 (66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13714" r="15207" b="16762"/>
          <a:stretch/>
        </p:blipFill>
        <p:spPr bwMode="auto">
          <a:xfrm>
            <a:off x="4000500" y="4274211"/>
            <a:ext cx="1946690" cy="25837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Immagini\piante\alberi, arbusti, rampicanti\pioppo nero\infiorescenze femminile pioppo nero lago vicini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0728"/>
            <a:ext cx="216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Immagini\piante\alberi, arbusti, rampicanti\pioppo nero\infiorescenze maschili pioppo nero lago vicini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216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Immagini\piante\alberi, arbusti, rampicanti\pioppo nero\03 pappi pioppo nero stagno urbani 25 aprile 2008 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46" y="3861048"/>
            <a:ext cx="216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25608" y="3789040"/>
            <a:ext cx="3726312" cy="1477328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Una specie comune lungo le rive di laghi e stagni è il</a:t>
            </a:r>
            <a:r>
              <a:rPr lang="it-IT" b="1" dirty="0">
                <a:solidFill>
                  <a:schemeClr val="bg1"/>
                </a:solidFill>
              </a:rPr>
              <a:t> Pioppo nero. </a:t>
            </a:r>
            <a:r>
              <a:rPr lang="it-IT" dirty="0">
                <a:solidFill>
                  <a:schemeClr val="bg1"/>
                </a:solidFill>
              </a:rPr>
              <a:t>Sullo stesso albero sono presenti due fiori diversi, uno maschile (a destra) e uno femminile (a sinistra)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28205" y="5336048"/>
            <a:ext cx="3726312" cy="1477328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 semi, volgarmente chiamati «</a:t>
            </a:r>
            <a:r>
              <a:rPr lang="it-IT" dirty="0" err="1">
                <a:solidFill>
                  <a:schemeClr val="bg1"/>
                </a:solidFill>
              </a:rPr>
              <a:t>sfiuti</a:t>
            </a:r>
            <a:r>
              <a:rPr lang="it-IT" dirty="0">
                <a:solidFill>
                  <a:schemeClr val="bg1"/>
                </a:solidFill>
              </a:rPr>
              <a:t>» del Pioppo, vengono trasportati dal vento, finiscono in acqua, vengono trasportati sulla riva, si incollano sul terreno e poi nascono 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Immagini\piante\alberi, arbusti, rampicanti\ontano nero\ontano nero capanne di marcarolo piemonte giugno 2012 285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92080" y="44624"/>
            <a:ext cx="3726312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Alberi e arbusti che necessitano di terreni sempre umidi , in stretta prossimità all’acqua. </a:t>
            </a:r>
          </a:p>
        </p:txBody>
      </p:sp>
      <p:pic>
        <p:nvPicPr>
          <p:cNvPr id="2051" name="Picture 3" descr="G:\Immagini\piante\alberi, arbusti, rampicanti\ontano nero\ontano nero capanne di marcarolo piemonte giugno 2012 2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14114" r="18254" b="18666"/>
          <a:stretch/>
        </p:blipFill>
        <p:spPr bwMode="auto">
          <a:xfrm>
            <a:off x="179512" y="3960029"/>
            <a:ext cx="2227938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Immagini\piante\alberi, arbusti, rampicanti\ontano nero\ontano nero oasi le grazie dicembre 2008 primi gennaio 2009 2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5905" r="21047" b="9714"/>
          <a:stretch/>
        </p:blipFill>
        <p:spPr bwMode="auto">
          <a:xfrm>
            <a:off x="6560444" y="1052737"/>
            <a:ext cx="258355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Immagini\piante\alberi, arbusti, rampicanti\ontano nero\ontano nero oasi le grazie dicembre 2008 primi gennaio 2009 282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 t="7382" r="15460" b="27811"/>
          <a:stretch/>
        </p:blipFill>
        <p:spPr bwMode="auto">
          <a:xfrm>
            <a:off x="3058563" y="3528048"/>
            <a:ext cx="2048425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106988" y="1052736"/>
            <a:ext cx="1453456" cy="5355312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L’Ontano nero, </a:t>
            </a:r>
            <a:r>
              <a:rPr lang="it-IT" dirty="0">
                <a:solidFill>
                  <a:schemeClr val="bg1"/>
                </a:solidFill>
              </a:rPr>
              <a:t>è un albero che troviamo spesso sulle rive, con le radici nell’acqua. Necessita di molta acqua. I suoi semi, piatti e piccolissimi, sono contenuti all’interno di involucri che sembrano piccole pigne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88224" y="5264040"/>
            <a:ext cx="2537257" cy="1477328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Dove la luce passa, crescono sugli alberi le edere, un rampicante sempreverde, ricco di bacche durante l’inverno </a:t>
            </a:r>
          </a:p>
        </p:txBody>
      </p:sp>
      <p:cxnSp>
        <p:nvCxnSpPr>
          <p:cNvPr id="4" name="Connettore 2 3"/>
          <p:cNvCxnSpPr>
            <a:stCxn id="2053" idx="2"/>
          </p:cNvCxnSpPr>
          <p:nvPr/>
        </p:nvCxnSpPr>
        <p:spPr>
          <a:xfrm flipV="1">
            <a:off x="7852222" y="3429000"/>
            <a:ext cx="176162" cy="180020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25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Immagini\piante\alberi, arbusti, rampicanti\sambuco\fine giugno 2011 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92080" y="116632"/>
            <a:ext cx="3726312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Alberi e arbusti che necessitano di terreni sempre umidi, vicino all’acqua. </a:t>
            </a:r>
          </a:p>
        </p:txBody>
      </p:sp>
      <p:pic>
        <p:nvPicPr>
          <p:cNvPr id="3075" name="Picture 3" descr="G:\Immagini\piante\alberi, arbusti, rampicanti\sambuco\sambuco la guinza settembre ottobre 2010 01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726312" cy="49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SC_0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5" t="11786" r="8539" b="325"/>
          <a:stretch>
            <a:fillRect/>
          </a:stretch>
        </p:blipFill>
        <p:spPr bwMode="auto">
          <a:xfrm rot="5400000">
            <a:off x="2305649" y="4016863"/>
            <a:ext cx="2903901" cy="2771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B104DC-58B7-4D08-9D6B-F5D6B3D86337}"/>
              </a:ext>
            </a:extLst>
          </p:cNvPr>
          <p:cNvSpPr txBox="1"/>
          <p:nvPr/>
        </p:nvSpPr>
        <p:spPr>
          <a:xfrm>
            <a:off x="5292080" y="5013176"/>
            <a:ext cx="3726312" cy="1754326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Il </a:t>
            </a:r>
            <a:r>
              <a:rPr lang="it-IT" b="1" dirty="0">
                <a:solidFill>
                  <a:schemeClr val="bg1"/>
                </a:solidFill>
              </a:rPr>
              <a:t>Sambuco, </a:t>
            </a:r>
            <a:r>
              <a:rPr lang="it-IT" dirty="0">
                <a:solidFill>
                  <a:schemeClr val="bg1"/>
                </a:solidFill>
              </a:rPr>
              <a:t>è uno di quegli arbusti che hanno bisogno di terreni umidi. È molto diffuso lungo le rive di stagni e fiumi. È molto amato dagli animali, per le abbondanti fioriture e le numerose bacche succulente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8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pinera stagno urbani aprile 2015 (1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5" t="38043" r="42384" b="20122"/>
          <a:stretch/>
        </p:blipFill>
        <p:spPr bwMode="auto">
          <a:xfrm>
            <a:off x="35496" y="3825384"/>
            <a:ext cx="2255377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01" name="Picture 5" descr="G:\Immagini\animali\uccelli\cardellino\cardellino lago vicini 13-19 luglio 2009 0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2" t="30641" r="22909" b="26476"/>
          <a:stretch/>
        </p:blipFill>
        <p:spPr bwMode="auto">
          <a:xfrm>
            <a:off x="35495" y="801048"/>
            <a:ext cx="2255377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07504" y="44624"/>
            <a:ext cx="2736304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Colleghiamo alberi e arbusti agli animali</a:t>
            </a:r>
          </a:p>
        </p:txBody>
      </p:sp>
      <p:pic>
        <p:nvPicPr>
          <p:cNvPr id="7" name="Picture 6" descr="G:\Immagini\piante\alberi, arbusti, rampicanti\pioppo nero\03 pappi pioppo nero stagno urbani 25 aprile 2008 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75" y="260647"/>
            <a:ext cx="2295737" cy="3060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metto 4 1"/>
          <p:cNvSpPr/>
          <p:nvPr/>
        </p:nvSpPr>
        <p:spPr>
          <a:xfrm>
            <a:off x="2843808" y="332656"/>
            <a:ext cx="2664296" cy="1584175"/>
          </a:xfrm>
          <a:prstGeom prst="cloudCallout">
            <a:avLst>
              <a:gd name="adj1" fmla="val -97562"/>
              <a:gd name="adj2" fmla="val 27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I semi di pioppo e ontano  sono un ottimo cibo. In questi alberi costruisco il mio nido </a:t>
            </a:r>
          </a:p>
        </p:txBody>
      </p:sp>
      <p:pic>
        <p:nvPicPr>
          <p:cNvPr id="9" name="Picture 4" descr="G:\Immagini\piante\alberi, arbusti, rampicanti\ontano nero\ontano nero oasi le grazie dicembre 2008 primi gennaio 2009 282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 t="7382" r="15460" b="27811"/>
          <a:stretch/>
        </p:blipFill>
        <p:spPr bwMode="auto">
          <a:xfrm>
            <a:off x="5463016" y="332656"/>
            <a:ext cx="2048425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umetto 4 9"/>
          <p:cNvSpPr/>
          <p:nvPr/>
        </p:nvSpPr>
        <p:spPr>
          <a:xfrm>
            <a:off x="2843808" y="2780928"/>
            <a:ext cx="2664296" cy="2243329"/>
          </a:xfrm>
          <a:prstGeom prst="cloudCallout">
            <a:avLst>
              <a:gd name="adj1" fmla="val -92659"/>
              <a:gd name="adj2" fmla="val 392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Le bacche di sambuco sono un cibo eccezionale in estate. Con i miei escrementi che contengono i semi diffondo il Sambuco </a:t>
            </a:r>
          </a:p>
        </p:txBody>
      </p:sp>
      <p:pic>
        <p:nvPicPr>
          <p:cNvPr id="11" name="Picture 3" descr="G:\Immagini\piante\alberi, arbusti, rampicanti\sambuco\sambuco la guinza settembre ottobre 2010 012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8960"/>
            <a:ext cx="2592288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71095" y="3378478"/>
            <a:ext cx="1584176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Cardellino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71095" y="6356067"/>
            <a:ext cx="1584176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Capinera  </a:t>
            </a:r>
          </a:p>
        </p:txBody>
      </p:sp>
    </p:spTree>
    <p:extLst>
      <p:ext uri="{BB962C8B-B14F-4D97-AF65-F5344CB8AC3E}">
        <p14:creationId xmlns:p14="http://schemas.microsoft.com/office/powerpoint/2010/main" val="12690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44624"/>
            <a:ext cx="2736304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Colleghiamo alberi e arbusti agli animali</a:t>
            </a:r>
          </a:p>
        </p:txBody>
      </p:sp>
      <p:pic>
        <p:nvPicPr>
          <p:cNvPr id="3" name="Picture 2" descr="cetonia casa archilei 29 maggio 2008 02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1985" r="19390" b="26687"/>
          <a:stretch/>
        </p:blipFill>
        <p:spPr bwMode="auto">
          <a:xfrm>
            <a:off x="6228184" y="3911961"/>
            <a:ext cx="2808514" cy="2924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3" descr="P1050576 cop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3360"/>
          <a:stretch/>
        </p:blipFill>
        <p:spPr bwMode="auto">
          <a:xfrm>
            <a:off x="6299988" y="188640"/>
            <a:ext cx="2808516" cy="3068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4" descr="DSC_000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5" t="11786" r="8539" b="8626"/>
          <a:stretch/>
        </p:blipFill>
        <p:spPr bwMode="auto">
          <a:xfrm rot="5400000">
            <a:off x="-368615" y="1528855"/>
            <a:ext cx="4896544" cy="42323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Fumetto 4 5"/>
          <p:cNvSpPr/>
          <p:nvPr/>
        </p:nvSpPr>
        <p:spPr>
          <a:xfrm>
            <a:off x="2079657" y="4653136"/>
            <a:ext cx="3409989" cy="1945956"/>
          </a:xfrm>
          <a:prstGeom prst="cloudCallout">
            <a:avLst>
              <a:gd name="adj1" fmla="val 86050"/>
              <a:gd name="adj2" fmla="val -270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Quando il Sambuco è in piena fioritura,  le Cetonie fanno scorpacciate di polline, fecondando i fiori.  Permettono così a questa pianta di produrre bacche mangiate  poi dagli uccelli</a:t>
            </a:r>
          </a:p>
        </p:txBody>
      </p:sp>
      <p:sp>
        <p:nvSpPr>
          <p:cNvPr id="7" name="Fumetto 4 6"/>
          <p:cNvSpPr/>
          <p:nvPr/>
        </p:nvSpPr>
        <p:spPr>
          <a:xfrm>
            <a:off x="2755564" y="0"/>
            <a:ext cx="3168352" cy="2348880"/>
          </a:xfrm>
          <a:prstGeom prst="cloudCallout">
            <a:avLst>
              <a:gd name="adj1" fmla="val 94818"/>
              <a:gd name="adj2" fmla="val 234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 Le infiorescenze di Sambuco attirano  numerosi insetti impollinatori. Ottimo cibo per un ragno «granchio» come me. Mi mimetizzo con i fiori perché assumo il loro stesso colore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912158" y="3209201"/>
            <a:ext cx="1584176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Ragni granchio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912158" y="6464737"/>
            <a:ext cx="1584176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Cetonia  </a:t>
            </a:r>
          </a:p>
        </p:txBody>
      </p:sp>
    </p:spTree>
    <p:extLst>
      <p:ext uri="{BB962C8B-B14F-4D97-AF65-F5344CB8AC3E}">
        <p14:creationId xmlns:p14="http://schemas.microsoft.com/office/powerpoint/2010/main" val="210326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Immagini\piante\alberi, arbusti, rampicanti\pioppo nero\vecchio pioppo nero fiume metauro vivaio uguccioni dicembre 2008 primi gennaio 2009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51435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Immagini\animali\uccelli\gufo comune\Copia di 02 gufo fano 11 febbraio 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813888" cy="5085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metto 4 3"/>
          <p:cNvSpPr/>
          <p:nvPr/>
        </p:nvSpPr>
        <p:spPr>
          <a:xfrm>
            <a:off x="5220072" y="9371"/>
            <a:ext cx="3923928" cy="1763446"/>
          </a:xfrm>
          <a:prstGeom prst="cloudCallout">
            <a:avLst>
              <a:gd name="adj1" fmla="val 12357"/>
              <a:gd name="adj2" fmla="val 1258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Per me i grossi Pioppi morenti sono un ottimo sito dove nidificare dentro cavità o in vecchi nidi di Cornacchia. Nelle </a:t>
            </a:r>
            <a:r>
              <a:rPr lang="it-IT" sz="1400" dirty="0" err="1">
                <a:solidFill>
                  <a:schemeClr val="bg1"/>
                </a:solidFill>
              </a:rPr>
              <a:t>pioppete</a:t>
            </a:r>
            <a:r>
              <a:rPr lang="it-IT" sz="1400" dirty="0">
                <a:solidFill>
                  <a:schemeClr val="bg1"/>
                </a:solidFill>
              </a:rPr>
              <a:t> spesso vado anche a caccia di micro-mammiferi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478944" y="6381328"/>
            <a:ext cx="1584176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Gufo comune  </a:t>
            </a:r>
          </a:p>
        </p:txBody>
      </p:sp>
    </p:spTree>
    <p:extLst>
      <p:ext uri="{BB962C8B-B14F-4D97-AF65-F5344CB8AC3E}">
        <p14:creationId xmlns:p14="http://schemas.microsoft.com/office/powerpoint/2010/main" val="328916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4018002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erbacee di aree paludose: la riva è ripida e l’acqua diventa subito profonda, la loro presenza si riduce a un’area circoscritta di qualche metro.</a:t>
            </a:r>
          </a:p>
        </p:txBody>
      </p:sp>
      <p:pic>
        <p:nvPicPr>
          <p:cNvPr id="1026" name="Picture 2" descr="G:\Immagini\piante\erbe\graminacee\cannuccia palustre (phragmites australis)\cannuccia palustre i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2" y="1200329"/>
            <a:ext cx="4035504" cy="56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Immagini\piante\erbe\graminacee\cannuccia palustre (phragmites australis)\02 cannuccia palustre in inverno (phragmites australis)  stagno urbani 14 febbraio 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02" y="3013501"/>
            <a:ext cx="5125998" cy="384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218127" y="123597"/>
            <a:ext cx="4608512" cy="258532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La </a:t>
            </a:r>
            <a:r>
              <a:rPr lang="it-IT" b="1" dirty="0">
                <a:solidFill>
                  <a:schemeClr val="bg1"/>
                </a:solidFill>
              </a:rPr>
              <a:t>Canna palustre </a:t>
            </a:r>
            <a:r>
              <a:rPr lang="it-IT" dirty="0">
                <a:solidFill>
                  <a:schemeClr val="bg1"/>
                </a:solidFill>
              </a:rPr>
              <a:t>è una pianta erbacea che tende a colonizzare zone paludose con acque non molto profonde. Vista la rapidità di crescita e le dimensioni che raggiunge (oltre 2 metri), occupa tutto lo spazio ed elimina così le altre specie. Grazie a fusti sotterranei riesce a spostarsi sottoterra, e così, diffondersi rapidamente. È quasi indistruttibile. Produce piccolissimi semi,  trasportati dal vento. 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G:\Immagini\piante\erbe\graminacee\cannuccia palustre (phragmites australis)\cannuccia palustre i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" y="1202762"/>
            <a:ext cx="4011910" cy="56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018002" y="6519446"/>
            <a:ext cx="3146286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Canna palustre nei mesi invernali </a:t>
            </a:r>
          </a:p>
        </p:txBody>
      </p:sp>
    </p:spTree>
    <p:extLst>
      <p:ext uri="{BB962C8B-B14F-4D97-AF65-F5344CB8AC3E}">
        <p14:creationId xmlns:p14="http://schemas.microsoft.com/office/powerpoint/2010/main" val="30817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116632"/>
            <a:ext cx="8712968" cy="70788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LAGHI E GLI STAGNI</a:t>
            </a:r>
          </a:p>
        </p:txBody>
      </p:sp>
      <p:pic>
        <p:nvPicPr>
          <p:cNvPr id="1026" name="Picture 2" descr="G:\Immagini\animali\anfibi\raganella\08 raganella stagno urbani 19 marzo 0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16572"/>
          <a:stretch/>
        </p:blipFill>
        <p:spPr bwMode="auto">
          <a:xfrm flipH="1">
            <a:off x="7206616" y="1772816"/>
            <a:ext cx="1937384" cy="23645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metto 4 7"/>
          <p:cNvSpPr/>
          <p:nvPr/>
        </p:nvSpPr>
        <p:spPr>
          <a:xfrm>
            <a:off x="4283968" y="1003990"/>
            <a:ext cx="2922648" cy="1598533"/>
          </a:xfrm>
          <a:prstGeom prst="cloudCallout">
            <a:avLst>
              <a:gd name="adj1" fmla="val 66271"/>
              <a:gd name="adj2" fmla="val 24421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Iniziamo il nostro progetto parlando  delle cose non viventi,  (fattori abiotici)</a:t>
            </a:r>
            <a:endParaRPr lang="it-IT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7" name="Picture 3" descr="G:\Immagini\gli elementi (terra acqua fuoco aria )\araia - cielo\zona furlo fine aprile primo maggio 2010 0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3" t="1" r="13173" b="42061"/>
          <a:stretch/>
        </p:blipFill>
        <p:spPr bwMode="auto">
          <a:xfrm>
            <a:off x="185534" y="1090713"/>
            <a:ext cx="1966771" cy="21942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Immagini\gli elementi (terra acqua fuoco aria )\l'acqua\pioggerella nell'acquitrino 25 marzo 2008 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r="18571"/>
          <a:stretch/>
        </p:blipFill>
        <p:spPr bwMode="auto">
          <a:xfrm>
            <a:off x="1979712" y="2204864"/>
            <a:ext cx="2032858" cy="2199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Immagini\gli elementi (terra acqua fuoco aria )\terra\argilla 2 giugno lago vicini 2010 0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1"/>
          <a:stretch/>
        </p:blipFill>
        <p:spPr bwMode="auto">
          <a:xfrm>
            <a:off x="3995936" y="3140968"/>
            <a:ext cx="2172550" cy="21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Immagini\gli elementi (terra acqua fuoco aria )\l'acqua\ghiaccio 2010  fano 1 febbraio 3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8952"/>
          <a:stretch/>
        </p:blipFill>
        <p:spPr bwMode="auto">
          <a:xfrm>
            <a:off x="6110711" y="4185328"/>
            <a:ext cx="2191809" cy="21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632126" y="3429000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 luce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459348" y="4509120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L’acqua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545418" y="5445224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Il terreno 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372200" y="6453336"/>
            <a:ext cx="156374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 temperatura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45B2078-664C-4C4A-B9A9-5FAD48B34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87" y="116632"/>
            <a:ext cx="1460501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08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4018002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erbacee di aree paludose: la riva è ripida e l’acqua diventa subito profonda, la loro presenza si riduce a un’area circoscritta di qualche metro.</a:t>
            </a:r>
          </a:p>
        </p:txBody>
      </p:sp>
      <p:pic>
        <p:nvPicPr>
          <p:cNvPr id="2052" name="Picture 4" descr="G:\Immagini\piante\erbe\tifa maggiore (typha latifolia )\03  tifa maggiore (typha latifolia )           stagno urbani 15 - 19 maggio 2008 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" y="1200328"/>
            <a:ext cx="3993762" cy="565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Immagini\piante\erbe\tifa maggiore (typha latifolia )\01 tifa maggiore (typha latifolia )             stagno urbani  29 maggio 2008 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0329"/>
            <a:ext cx="4006825" cy="56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Immagini\NON SO 2011 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" y="1220572"/>
            <a:ext cx="4004940" cy="563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Immagini\Immagine 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6752"/>
            <a:ext cx="4018002" cy="56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218127" y="44624"/>
            <a:ext cx="4608512" cy="39703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 </a:t>
            </a:r>
            <a:r>
              <a:rPr lang="it-IT" b="1" dirty="0">
                <a:solidFill>
                  <a:schemeClr val="bg1"/>
                </a:solidFill>
              </a:rPr>
              <a:t>Tife</a:t>
            </a:r>
            <a:r>
              <a:rPr lang="it-IT" dirty="0">
                <a:solidFill>
                  <a:schemeClr val="bg1"/>
                </a:solidFill>
              </a:rPr>
              <a:t>: ne esistono diverse specie, con dimensioni dell’infiorescenza e delle foglie diverse. Anche questa pianta, riesce a colonizzare gli ambienti paludosi velocemente grazie alle centinaia di semi prodotti. Il suo fiore è composto da tanti fiori uniti insieme, detti infiorescenza e successivamente produce tanti semi tutti compattati insieme: sembrano un salame marrone. A maturazione, questo insieme di semi «esplode», i semi alati si diffondono con il vento e possono essere trasportati molto lontano. 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Nelle immagini in successione, foglie, fiori, semi, semi i fase di diffusione</a:t>
            </a:r>
          </a:p>
        </p:txBody>
      </p:sp>
      <p:pic>
        <p:nvPicPr>
          <p:cNvPr id="2054" name="Picture 6" descr="G:\Immagini\P11701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t="42387" r="25714" b="19810"/>
          <a:stretch/>
        </p:blipFill>
        <p:spPr bwMode="auto">
          <a:xfrm>
            <a:off x="4018002" y="4261906"/>
            <a:ext cx="5162510" cy="2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18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4018002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erbacee di aree paludose: la riva è ripida e l’acqua diventa subito profonda, la loro presenza si riduce a un’area circoscritta di qualche metro.</a:t>
            </a:r>
          </a:p>
        </p:txBody>
      </p:sp>
      <p:pic>
        <p:nvPicPr>
          <p:cNvPr id="4098" name="Picture 2" descr="G:\Immagini\piante\erbe\iridacee\giglio d'acqua (iris pseudacorus)\02 giglio d'acqua (iris pseudacorus) lago vicini 24 aprile 2009 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00327"/>
            <a:ext cx="4018002" cy="56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Immagini\piante\erbe\litracee\salcerella (lythrum salicaria)casa archilei 28 luglio 2008 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55703"/>
            <a:ext cx="4283968" cy="57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860032" y="0"/>
            <a:ext cx="4265808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Non sempre le piante di zone paludose hanno un aspetto insignificante. Il </a:t>
            </a:r>
            <a:r>
              <a:rPr lang="it-IT" b="1" dirty="0">
                <a:solidFill>
                  <a:schemeClr val="bg1"/>
                </a:solidFill>
              </a:rPr>
              <a:t>Giglio d’acqua, </a:t>
            </a:r>
            <a:r>
              <a:rPr lang="it-IT" dirty="0">
                <a:solidFill>
                  <a:schemeClr val="bg1"/>
                </a:solidFill>
              </a:rPr>
              <a:t>a sinistra, e la</a:t>
            </a:r>
            <a:r>
              <a:rPr lang="it-IT" b="1" dirty="0">
                <a:solidFill>
                  <a:schemeClr val="bg1"/>
                </a:solidFill>
              </a:rPr>
              <a:t> Salcerella</a:t>
            </a:r>
            <a:r>
              <a:rPr lang="it-IT" dirty="0">
                <a:solidFill>
                  <a:schemeClr val="bg1"/>
                </a:solidFill>
              </a:rPr>
              <a:t>, a destra, sono due esemplari con fiori vistosi</a:t>
            </a:r>
          </a:p>
        </p:txBody>
      </p:sp>
    </p:spTree>
    <p:extLst>
      <p:ext uri="{BB962C8B-B14F-4D97-AF65-F5344CB8AC3E}">
        <p14:creationId xmlns:p14="http://schemas.microsoft.com/office/powerpoint/2010/main" val="1030079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" y="0"/>
            <a:ext cx="486905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Colleghiamo le piante erbacee di zone paludose (Canna palustre e Tifa) ad alcuni animali </a:t>
            </a:r>
          </a:p>
        </p:txBody>
      </p:sp>
      <p:pic>
        <p:nvPicPr>
          <p:cNvPr id="3" name="Picture 5" descr="G:\Immagini\piante\erbe\graminacee\cannuccia palustre (phragmites australis)\cannuccia palustre i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72"/>
            <a:ext cx="24325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Immagini\Immagine 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84" y="646331"/>
            <a:ext cx="2436466" cy="343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Immagini\animali\uccelli\rondine\01 rondine25 marzo 2008 0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t="31999" r="13429" b="17333"/>
          <a:stretch/>
        </p:blipFill>
        <p:spPr bwMode="auto">
          <a:xfrm>
            <a:off x="5724128" y="44624"/>
            <a:ext cx="2957142" cy="34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Immagini\animali\uccelli\storno\Copia di stagno urbani 03 aprile 2008 0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34449" r="13174"/>
          <a:stretch/>
        </p:blipFill>
        <p:spPr bwMode="auto">
          <a:xfrm>
            <a:off x="5963675" y="3356992"/>
            <a:ext cx="2822356" cy="34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60538" y="4725144"/>
            <a:ext cx="4608512" cy="14773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La Rondine </a:t>
            </a:r>
            <a:r>
              <a:rPr lang="it-IT" dirty="0">
                <a:solidFill>
                  <a:schemeClr val="bg1"/>
                </a:solidFill>
              </a:rPr>
              <a:t> in alto, e </a:t>
            </a:r>
            <a:r>
              <a:rPr lang="it-IT" b="1" dirty="0">
                <a:solidFill>
                  <a:schemeClr val="bg1"/>
                </a:solidFill>
              </a:rPr>
              <a:t>lo Storno </a:t>
            </a:r>
            <a:r>
              <a:rPr lang="it-IT" dirty="0">
                <a:solidFill>
                  <a:schemeClr val="bg1"/>
                </a:solidFill>
              </a:rPr>
              <a:t>in basso, utilizzano le canne e le tife come letto. Durante la migrazione o dopo la nidificazione, trascorrono la notte sopra queste piante, prediligendo la Canna palustre 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124" name="Picture 4" descr="G:\Immagini\animali\uccelli\gallinella d'acqua\03 gallinella d'acqua stagno urbani 30 aprile 2008 0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/>
          <a:stretch/>
        </p:blipFill>
        <p:spPr bwMode="auto">
          <a:xfrm>
            <a:off x="5648966" y="101077"/>
            <a:ext cx="3057804" cy="35937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Immagini\animali\uccelli\gallinella d'acqua\gallinella d'acqua 2014 (2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4" b="8001"/>
          <a:stretch/>
        </p:blipFill>
        <p:spPr bwMode="auto">
          <a:xfrm>
            <a:off x="5749736" y="3172977"/>
            <a:ext cx="2957034" cy="3672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260538" y="4723403"/>
            <a:ext cx="4608512" cy="120032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La </a:t>
            </a:r>
            <a:r>
              <a:rPr lang="it-IT" b="1" dirty="0">
                <a:solidFill>
                  <a:schemeClr val="bg1"/>
                </a:solidFill>
              </a:rPr>
              <a:t>Gallinella d’acqua </a:t>
            </a:r>
            <a:r>
              <a:rPr lang="it-IT" dirty="0">
                <a:solidFill>
                  <a:schemeClr val="bg1"/>
                </a:solidFill>
              </a:rPr>
              <a:t>utilizza questa tipologia di vegetazione per viverci e nidificare. Se ne allontana solo a volte, quando deve mangiare, per rientrare al minimo segno di pericolo 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97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4953942"/>
            <a:ext cx="4608512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Per Le libellule gli steli di queste piante non sono altro che un trampolino  da cui spiccare il volo per catturare qualche insetto </a:t>
            </a:r>
          </a:p>
        </p:txBody>
      </p:sp>
      <p:pic>
        <p:nvPicPr>
          <p:cNvPr id="3" name="Picture 8" descr="G:\Immagini\animali\invertebrati\insetti\odonati\libellulidi\(Trithemis annulata)\2 (Trithemis annulata)  lago vicini  16 settembre 2008 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/>
          <a:stretch/>
        </p:blipFill>
        <p:spPr bwMode="auto">
          <a:xfrm>
            <a:off x="5096594" y="-27384"/>
            <a:ext cx="4083918" cy="4445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G:\Immagini\animali\invertebrati\insetti\odonati\lago vicini 04 luglio 2009 1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26958"/>
          <a:stretch/>
        </p:blipFill>
        <p:spPr bwMode="auto">
          <a:xfrm>
            <a:off x="5096595" y="3407946"/>
            <a:ext cx="4083918" cy="347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1" y="0"/>
            <a:ext cx="486905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Colleghiamo le piante erbacee di zone paludose (Canna palustre e Tifa) ad alcuni animali </a:t>
            </a:r>
          </a:p>
        </p:txBody>
      </p:sp>
      <p:pic>
        <p:nvPicPr>
          <p:cNvPr id="6" name="Picture 5" descr="G:\Immagini\piante\erbe\graminacee\cannuccia palustre (phragmites australis)\cannuccia palustre i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72"/>
            <a:ext cx="24325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Immagini\Immagine 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84" y="646331"/>
            <a:ext cx="2436466" cy="343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:\Immagini\animali\mammiferi\nutria\nutria stagno urbani novembre 2014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r="5062"/>
          <a:stretch/>
        </p:blipFill>
        <p:spPr bwMode="auto">
          <a:xfrm>
            <a:off x="5080177" y="23450"/>
            <a:ext cx="4063823" cy="387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G:\Immagini\animali\mammiferi\nutria\nutria punta alberete 2009 P1170265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6" r="10635" b="9558"/>
          <a:stretch/>
        </p:blipFill>
        <p:spPr bwMode="auto">
          <a:xfrm>
            <a:off x="5080176" y="3669041"/>
            <a:ext cx="4063823" cy="311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51845" y="4697590"/>
            <a:ext cx="4608512" cy="14773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La Nutria </a:t>
            </a:r>
            <a:r>
              <a:rPr lang="it-IT" dirty="0">
                <a:solidFill>
                  <a:schemeClr val="bg1"/>
                </a:solidFill>
              </a:rPr>
              <a:t>è una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specie esotica e invasiva, che causa numerosi danni nelle aree paludose. Le nostre piante, sono per lei un succulento spuntino o una soffice sdraia dove riposarsi dopo aver mangiato 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G:\Immagini\animali\rettili\testuggine palustre\testuggine palustre carapax   1-7 settembre. 2008 001 (46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3" y="-27384"/>
            <a:ext cx="928903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metto 4 11"/>
          <p:cNvSpPr/>
          <p:nvPr/>
        </p:nvSpPr>
        <p:spPr>
          <a:xfrm>
            <a:off x="4047407" y="0"/>
            <a:ext cx="4989089" cy="2204864"/>
          </a:xfrm>
          <a:prstGeom prst="cloudCallout">
            <a:avLst>
              <a:gd name="adj1" fmla="val -31944"/>
              <a:gd name="adj2" fmla="val 9088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Infine, io che sono la </a:t>
            </a:r>
            <a:r>
              <a:rPr lang="it-IT" sz="1600" b="1" dirty="0">
                <a:solidFill>
                  <a:schemeClr val="bg1"/>
                </a:solidFill>
              </a:rPr>
              <a:t>Testuggine palustre europea</a:t>
            </a:r>
            <a:r>
              <a:rPr lang="it-IT" sz="1600" dirty="0">
                <a:solidFill>
                  <a:schemeClr val="bg1"/>
                </a:solidFill>
              </a:rPr>
              <a:t>, le uso solo per prendere il sole (termoregolazione). Fino a quando non mi sono scaldata  al sole, non riesco a  cacciare e digerire bene quello che ho mangiato</a:t>
            </a:r>
          </a:p>
        </p:txBody>
      </p:sp>
    </p:spTree>
    <p:extLst>
      <p:ext uri="{BB962C8B-B14F-4D97-AF65-F5344CB8AC3E}">
        <p14:creationId xmlns:p14="http://schemas.microsoft.com/office/powerpoint/2010/main" val="130046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-27384"/>
            <a:ext cx="4037012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che vivono sott’acqua, con le foglie galleggianti</a:t>
            </a:r>
          </a:p>
        </p:txBody>
      </p:sp>
      <p:pic>
        <p:nvPicPr>
          <p:cNvPr id="5" name="Picture 4" descr="G:\Immagini\picentini neve fano 1 febbraio 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8946"/>
            <a:ext cx="8318737" cy="62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Immagini\primi giugno 2011 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2" y="6300609"/>
            <a:ext cx="2915817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</a:rPr>
              <a:t>Myriophyllum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aquaticum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</a:rPr>
              <a:t>Piuma di pappagallo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304506" y="4725144"/>
            <a:ext cx="4608512" cy="20313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Anche io, come la Nutria, provengo dal Sud America e  invado laghi e stagni Italiani.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Sono presente nei laghetti presso il fiume Metauro, dove ho invaso completamente gli specchi d’acqua. Sulla superficie del lago formo una specie di prato galleggiante e sott’acqua un bosco di fili, piccoli fusticini</a:t>
            </a:r>
          </a:p>
        </p:txBody>
      </p:sp>
    </p:spTree>
    <p:extLst>
      <p:ext uri="{BB962C8B-B14F-4D97-AF65-F5344CB8AC3E}">
        <p14:creationId xmlns:p14="http://schemas.microsoft.com/office/powerpoint/2010/main" val="179577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27384"/>
            <a:ext cx="5106988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che vivono sott’acqua,  con le foglie galleggianti </a:t>
            </a:r>
          </a:p>
        </p:txBody>
      </p:sp>
      <p:pic>
        <p:nvPicPr>
          <p:cNvPr id="6146" name="Picture 2" descr="G:\Immagini\piante\erbe\potamogetonacee\2 specie\lago vicini 04 luglio 2009 1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/>
          <a:stretch/>
        </p:blipFill>
        <p:spPr bwMode="auto">
          <a:xfrm>
            <a:off x="-36512" y="618946"/>
            <a:ext cx="5143500" cy="62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Immagini\piante\erbe\potamogetonacee\2 specie\lago vicini 04 luglio 2009 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38" y="-12009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Immagini\piante\erbe\potamogetonacee\2 specie\lago vicini 04 luglio 2009 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38" y="3331725"/>
            <a:ext cx="2655842" cy="3541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106988" y="476672"/>
            <a:ext cx="1501774" cy="59093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 </a:t>
            </a:r>
            <a:r>
              <a:rPr lang="it-IT" dirty="0" err="1">
                <a:solidFill>
                  <a:schemeClr val="bg1"/>
                </a:solidFill>
              </a:rPr>
              <a:t>potamogeti</a:t>
            </a:r>
            <a:r>
              <a:rPr lang="it-IT" dirty="0">
                <a:solidFill>
                  <a:schemeClr val="bg1"/>
                </a:solidFill>
              </a:rPr>
              <a:t> sono un gruppo di piante con una forte variabilità delle foglie. I fusticini radicano sul fondo, mentre le foglie galleggiano. Le infiorescenze escono fuori dall’acqua, e produrranno decine di semi (foto a destra)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-2" y="6300609"/>
            <a:ext cx="2915817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</a:rPr>
              <a:t>Potamogeton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sp</a:t>
            </a:r>
            <a:r>
              <a:rPr lang="it-IT" sz="1600" b="1" dirty="0">
                <a:solidFill>
                  <a:schemeClr val="bg1"/>
                </a:solidFill>
              </a:rPr>
              <a:t>. 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</a:rPr>
              <a:t>Brasca o Lingua d’acqua </a:t>
            </a:r>
          </a:p>
        </p:txBody>
      </p:sp>
    </p:spTree>
    <p:extLst>
      <p:ext uri="{BB962C8B-B14F-4D97-AF65-F5344CB8AC3E}">
        <p14:creationId xmlns:p14="http://schemas.microsoft.com/office/powerpoint/2010/main" val="8725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27384"/>
            <a:ext cx="5364088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che vivono sott’acqua, con le foglie galleggianti</a:t>
            </a:r>
          </a:p>
        </p:txBody>
      </p:sp>
      <p:pic>
        <p:nvPicPr>
          <p:cNvPr id="3" name="Picture 2" descr="G:\Immagini\primi giugno 2011 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656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Immagini\piante\erbe\potamogetonacee\2 specie\lago vicini 04 luglio 2009 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332656"/>
            <a:ext cx="2808312" cy="381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Immagini\animali\anfibi\rana verde\04 rana verde stagno urbani 3 aprile 2008 0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486" r="29654" b="21994"/>
          <a:stretch/>
        </p:blipFill>
        <p:spPr bwMode="auto">
          <a:xfrm flipH="1">
            <a:off x="5349362" y="-27384"/>
            <a:ext cx="3831150" cy="4885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Immagini\animali\anfibi\rana verde\uova di rana verde 2013 fine maggio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r="16264"/>
          <a:stretch/>
        </p:blipFill>
        <p:spPr bwMode="auto">
          <a:xfrm rot="16200000">
            <a:off x="1473141" y="2706405"/>
            <a:ext cx="2625635" cy="5444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508104" y="5036983"/>
            <a:ext cx="3528392" cy="147732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Le Rane verdi </a:t>
            </a:r>
            <a:r>
              <a:rPr lang="it-IT" dirty="0">
                <a:solidFill>
                  <a:schemeClr val="bg1"/>
                </a:solidFill>
              </a:rPr>
              <a:t>vivono in mezzo a questa vegetazione, dove trovano cibo e rifugio. Inoltre, qui depongono le uova, da cui nasceranno centinaia di girini. 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G:\Immagini\animali\rettili\natrice dal collare\natrice dal  collarestagno urbani 15 marzo 0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r="5179" b="16161"/>
          <a:stretch/>
        </p:blipFill>
        <p:spPr bwMode="auto">
          <a:xfrm>
            <a:off x="35496" y="4077072"/>
            <a:ext cx="5400600" cy="2568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G:\Immagini\animali\rettili\natrice dal collare\natrice dal collare tanatosi foro gori lago vicini 2020 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11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522830" y="4803699"/>
            <a:ext cx="3528392" cy="20313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Dove ci sono rane troverete la</a:t>
            </a:r>
            <a:r>
              <a:rPr lang="it-IT" b="1" dirty="0">
                <a:solidFill>
                  <a:schemeClr val="bg1"/>
                </a:solidFill>
              </a:rPr>
              <a:t> natrice dal collare, </a:t>
            </a:r>
            <a:r>
              <a:rPr lang="it-IT" dirty="0">
                <a:solidFill>
                  <a:schemeClr val="bg1"/>
                </a:solidFill>
              </a:rPr>
              <a:t> un serpente che si muove agilmente attraverso la vegetazione per catturarle. Anche lei può essere predata e, a volte, fa finta di essere morta (Tanatosi) vedi sopra</a:t>
            </a:r>
          </a:p>
        </p:txBody>
      </p:sp>
    </p:spTree>
    <p:extLst>
      <p:ext uri="{BB962C8B-B14F-4D97-AF65-F5344CB8AC3E}">
        <p14:creationId xmlns:p14="http://schemas.microsoft.com/office/powerpoint/2010/main" val="39074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Immagini\primi giugno 2011 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656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Immagini\piante\erbe\potamogetonacee\2 specie\lago vicini 04 luglio 2009 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332656"/>
            <a:ext cx="2808312" cy="381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:\Immagini\animali\pesci\pesci d'acqua dolce\persico trota\02 persico trota stagno urbani  30  agosto 2008 045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9" r="4175"/>
          <a:stretch/>
        </p:blipFill>
        <p:spPr bwMode="auto">
          <a:xfrm>
            <a:off x="5364088" y="-27384"/>
            <a:ext cx="377991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G:\Immagini\animali\pesci\pesci d'acqua dolce\persico trota\persico trota stagno urbani 07-08 aprile 2008 0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36176" b="7465"/>
          <a:stretch/>
        </p:blipFill>
        <p:spPr bwMode="auto">
          <a:xfrm>
            <a:off x="5436512" y="4329942"/>
            <a:ext cx="3744000" cy="2555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35496" y="4189229"/>
            <a:ext cx="5328592" cy="258532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Anche il </a:t>
            </a:r>
            <a:r>
              <a:rPr lang="it-IT" b="1" dirty="0">
                <a:solidFill>
                  <a:schemeClr val="bg1"/>
                </a:solidFill>
              </a:rPr>
              <a:t>Persico trota </a:t>
            </a:r>
            <a:r>
              <a:rPr lang="it-IT" dirty="0">
                <a:solidFill>
                  <a:schemeClr val="bg1"/>
                </a:solidFill>
              </a:rPr>
              <a:t>è una specie esotica proveniente dal Nord America. Questa specie gironzola in mezzo alle le piante  per catturare delle prede, praticamente tutto: insetti, pesci, anfibi e pulcini. In dialetto questo pesce viene chiamato boccalone (dalla bocca grande), perché ingoia di tutto. Attacca gli anfibi osservandoli da sott’acqua: guarda le loro ombre sulle foglie. È una vera calamità per gli ambienti palustri. Mai inserire specie esotiche in altri ambienti: causano veri disastri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5" y="404664"/>
            <a:ext cx="539714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/>
          <p:cNvSpPr txBox="1"/>
          <p:nvPr/>
        </p:nvSpPr>
        <p:spPr>
          <a:xfrm>
            <a:off x="0" y="-27384"/>
            <a:ext cx="5364088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che vivono sott’acqua, con le foglie galleggianti</a:t>
            </a:r>
          </a:p>
        </p:txBody>
      </p:sp>
    </p:spTree>
    <p:extLst>
      <p:ext uri="{BB962C8B-B14F-4D97-AF65-F5344CB8AC3E}">
        <p14:creationId xmlns:p14="http://schemas.microsoft.com/office/powerpoint/2010/main" val="37136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Immagini\primi giugno 2011 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656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Immagini\piante\erbe\potamogetonacee\2 specie\lago vicini 04 luglio 2009 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332656"/>
            <a:ext cx="2808312" cy="381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G:\Immagini\animali\pesci\pesci d'acqua dolce\alborella\alborella uova 23 maggio lago vicini 2009 01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93146" y="595501"/>
            <a:ext cx="4063220" cy="304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23449"/>
          <a:stretch/>
        </p:blipFill>
        <p:spPr bwMode="auto">
          <a:xfrm>
            <a:off x="3923929" y="4150819"/>
            <a:ext cx="5232932" cy="270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sellaDiTesto 6"/>
          <p:cNvSpPr txBox="1"/>
          <p:nvPr/>
        </p:nvSpPr>
        <p:spPr>
          <a:xfrm>
            <a:off x="107504" y="4293096"/>
            <a:ext cx="3744417" cy="230832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L’</a:t>
            </a:r>
            <a:r>
              <a:rPr lang="it-IT" b="1" dirty="0">
                <a:solidFill>
                  <a:schemeClr val="bg1"/>
                </a:solidFill>
              </a:rPr>
              <a:t>Alborella </a:t>
            </a:r>
            <a:r>
              <a:rPr lang="it-IT" dirty="0">
                <a:solidFill>
                  <a:schemeClr val="bg1"/>
                </a:solidFill>
              </a:rPr>
              <a:t>è un piccolo pesce che si nutre di plancton e piccoli insetti. Le piante acquatiche sono un ottimo posto dove rifugiarsi per evitare i predatori. Inoltre, le sponde con la ghiaia e le piante acquatiche sono ideali per la deposizione delle uova, nel mese di maggio-giugno 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807373" y="3645024"/>
            <a:ext cx="279707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Uova di Alborella  </a:t>
            </a:r>
          </a:p>
        </p:txBody>
      </p:sp>
      <p:pic>
        <p:nvPicPr>
          <p:cNvPr id="9" name="Picture 5" descr="G:\Immagini\animali\invertebrati\insetti\odonati\larva di anisottero lago vicini 2013 P1300781 (1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1949"/>
            <a:ext cx="5400600" cy="376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:\Immagini\animali\invertebrati\insetti\ditteri\culicidi\lago vicini larva zanzara 7-9 giugno 06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7" b="34888"/>
          <a:stretch/>
        </p:blipFill>
        <p:spPr bwMode="auto">
          <a:xfrm>
            <a:off x="5701048" y="157281"/>
            <a:ext cx="3047416" cy="3905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07504" y="4160114"/>
            <a:ext cx="3744417" cy="258532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 larve di </a:t>
            </a:r>
            <a:r>
              <a:rPr lang="it-IT" b="1" dirty="0">
                <a:solidFill>
                  <a:schemeClr val="bg1"/>
                </a:solidFill>
              </a:rPr>
              <a:t>Libellula </a:t>
            </a:r>
            <a:r>
              <a:rPr lang="it-IT" dirty="0">
                <a:solidFill>
                  <a:schemeClr val="bg1"/>
                </a:solidFill>
              </a:rPr>
              <a:t>e di </a:t>
            </a:r>
            <a:r>
              <a:rPr lang="it-IT" b="1" dirty="0">
                <a:solidFill>
                  <a:schemeClr val="bg1"/>
                </a:solidFill>
              </a:rPr>
              <a:t>Zanzara, </a:t>
            </a:r>
            <a:r>
              <a:rPr lang="it-IT" dirty="0">
                <a:solidFill>
                  <a:schemeClr val="bg1"/>
                </a:solidFill>
              </a:rPr>
              <a:t>sono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potenziali prede dei pesci, nascono e si nascondono in mezzo alle piante acquatiche. Le larve di libellula (in alto a sinistra) a loro volta sono piccoli predatori (avannotti di pesci, insetti acquatici, girini). Le larve di zanzara, (in alto a destra)  invece si nutrono di plancton  e detriti. 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0" y="-27384"/>
            <a:ext cx="5364088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che vivono sott’acqua, con le foglie galleggianti</a:t>
            </a:r>
          </a:p>
        </p:txBody>
      </p:sp>
    </p:spTree>
    <p:extLst>
      <p:ext uri="{BB962C8B-B14F-4D97-AF65-F5344CB8AC3E}">
        <p14:creationId xmlns:p14="http://schemas.microsoft.com/office/powerpoint/2010/main" val="31626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Immagini\primi giugno 2011 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656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:\Immagini\piante\erbe\potamogetonacee\2 specie\lago vicini 04 luglio 2009 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332656"/>
            <a:ext cx="2808312" cy="381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Immagini\animali\uccelli\marangone minore\marangone minore stagno urbani 21 dicembre 2014 (1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/>
          <a:stretch/>
        </p:blipFill>
        <p:spPr bwMode="auto">
          <a:xfrm>
            <a:off x="5471592" y="29218"/>
            <a:ext cx="3672408" cy="6828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Immagini\animali\uccelli\marangone minore\marangone minore stagno urbani 21 dicembre 2014 (17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7"/>
          <a:stretch/>
        </p:blipFill>
        <p:spPr bwMode="auto">
          <a:xfrm>
            <a:off x="-24626" y="3944983"/>
            <a:ext cx="5496217" cy="2913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metto 4 1"/>
          <p:cNvSpPr/>
          <p:nvPr/>
        </p:nvSpPr>
        <p:spPr>
          <a:xfrm>
            <a:off x="1763688" y="341948"/>
            <a:ext cx="3600400" cy="2294964"/>
          </a:xfrm>
          <a:prstGeom prst="cloudCallout">
            <a:avLst>
              <a:gd name="adj1" fmla="val 86198"/>
              <a:gd name="adj2" fmla="val 548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Io vado a caccia di piccoli pesci sott’acqua, in mezzo a questa foresta di steli. Tuttavia il mio piumaggio non è completamente impermeabile e quando esco dall’acqua, devo aprire le ali e asciugarmi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411760" y="6381328"/>
            <a:ext cx="2915817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Marangone minore 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0" y="-27384"/>
            <a:ext cx="5364088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che vivono sott’acqua, con le foglie galleggianti</a:t>
            </a:r>
          </a:p>
        </p:txBody>
      </p:sp>
    </p:spTree>
    <p:extLst>
      <p:ext uri="{BB962C8B-B14F-4D97-AF65-F5344CB8AC3E}">
        <p14:creationId xmlns:p14="http://schemas.microsoft.com/office/powerpoint/2010/main" val="22474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116632"/>
            <a:ext cx="8712968" cy="55399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Alcuni fattori ambientali da considerare </a:t>
            </a:r>
          </a:p>
        </p:txBody>
      </p:sp>
      <p:pic>
        <p:nvPicPr>
          <p:cNvPr id="5" name="Picture 3" descr="G:\Immagini\gli elementi (terra acqua fuoco aria )\araia - cielo\zona furlo fine aprile primo maggio 2010 0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3" t="1" r="13173" b="42061"/>
          <a:stretch/>
        </p:blipFill>
        <p:spPr bwMode="auto">
          <a:xfrm>
            <a:off x="185534" y="764704"/>
            <a:ext cx="1966771" cy="21942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32126" y="3102991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 luce </a:t>
            </a:r>
          </a:p>
        </p:txBody>
      </p:sp>
      <p:pic>
        <p:nvPicPr>
          <p:cNvPr id="7" name="Picture 4" descr="G:\Immagini\gli elementi (terra acqua fuoco aria )\l'acqua\pioggerella nell'acquitrino 25 marzo 2008 0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r="18571"/>
          <a:stretch/>
        </p:blipFill>
        <p:spPr bwMode="auto">
          <a:xfrm>
            <a:off x="2267744" y="764704"/>
            <a:ext cx="2032858" cy="2199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Immagini\gli elementi (terra acqua fuoco aria )\terra\argilla 2 giugno lago vicini 2010 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1"/>
          <a:stretch/>
        </p:blipFill>
        <p:spPr bwMode="auto">
          <a:xfrm>
            <a:off x="4427984" y="763839"/>
            <a:ext cx="2172550" cy="21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:\Immagini\gli elementi (terra acqua fuoco aria )\l'acqua\ghiaccio 2010  fano 1 febbraio 3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8952"/>
          <a:stretch/>
        </p:blipFill>
        <p:spPr bwMode="auto">
          <a:xfrm>
            <a:off x="6732240" y="762975"/>
            <a:ext cx="2191809" cy="21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747380" y="3068960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L’acqua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977466" y="3068095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Il terreno 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993729" y="3030983"/>
            <a:ext cx="156374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 temperatura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25522" y="3717032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Stagioni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67544" y="4221088"/>
            <a:ext cx="1419596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Tipologia di vegetazione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17096" y="5013176"/>
            <a:ext cx="132702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Esposizione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629086" y="3723672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Le stagioni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120514" y="3725457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Stagioni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629086" y="4221088"/>
            <a:ext cx="1310174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La falda</a:t>
            </a:r>
          </a:p>
          <a:p>
            <a:pPr algn="ctr"/>
            <a:r>
              <a:rPr lang="it-IT" sz="1600" b="1" dirty="0"/>
              <a:t>(altezza)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629086" y="5014922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Profondità 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629085" y="5538718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Limpidezza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859172" y="4285460"/>
            <a:ext cx="1310174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Tipologia di materiale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4859171" y="3725457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Permeabilità 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859171" y="5023308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Pendenza 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859171" y="5538718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Ph</a:t>
            </a:r>
            <a:r>
              <a:rPr lang="it-IT" sz="1600" b="1" dirty="0"/>
              <a:t> 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120514" y="4277822"/>
            <a:ext cx="1310174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Temperature  </a:t>
            </a:r>
            <a:r>
              <a:rPr lang="it-IT" sz="1600" b="1" dirty="0" err="1"/>
              <a:t>max</a:t>
            </a:r>
            <a:r>
              <a:rPr lang="it-IT" sz="1600" b="1" dirty="0"/>
              <a:t> e </a:t>
            </a:r>
            <a:r>
              <a:rPr lang="it-IT" sz="1600" b="1" dirty="0" err="1"/>
              <a:t>min</a:t>
            </a:r>
            <a:endParaRPr lang="it-IT" sz="1600" b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7120514" y="5013176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Giornaliera 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627784" y="6042774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Quantità 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82A2228-2333-4254-AF86-0E9EDD081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14" y="104177"/>
            <a:ext cx="1101374" cy="30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3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Immagini\animali\uccelli\marzaiola\marzaiola stagno urbani 23 marzo 2015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1" b="35844"/>
          <a:stretch/>
        </p:blipFill>
        <p:spPr bwMode="auto">
          <a:xfrm>
            <a:off x="0" y="4293096"/>
            <a:ext cx="914400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Immagini\primi giugno 2011 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87" y="332656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Immagini\piante\erbe\potamogetonacee\2 specie\lago vicini 04 luglio 2009 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332656"/>
            <a:ext cx="2808312" cy="381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umetto 4 8"/>
          <p:cNvSpPr/>
          <p:nvPr/>
        </p:nvSpPr>
        <p:spPr>
          <a:xfrm>
            <a:off x="5391837" y="836712"/>
            <a:ext cx="3600400" cy="2016224"/>
          </a:xfrm>
          <a:prstGeom prst="cloudCallout">
            <a:avLst>
              <a:gd name="adj1" fmla="val -61703"/>
              <a:gd name="adj2" fmla="val 16955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Per concludere, io sono la</a:t>
            </a:r>
            <a:r>
              <a:rPr lang="it-IT" sz="1400" b="1" dirty="0">
                <a:solidFill>
                  <a:schemeClr val="bg1"/>
                </a:solidFill>
              </a:rPr>
              <a:t> Marzaiola, </a:t>
            </a:r>
            <a:r>
              <a:rPr lang="it-IT" sz="1400" dirty="0">
                <a:solidFill>
                  <a:schemeClr val="bg1"/>
                </a:solidFill>
              </a:rPr>
              <a:t>così chiamata perché durante la migrazione sorvolo le vostre zone nel mese di marzo. Io mi nutro dei semi e delle foglie di queste piante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-27384"/>
            <a:ext cx="5364088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Piante che vivono sott’acqua, con le foglie galleggianti</a:t>
            </a:r>
          </a:p>
        </p:txBody>
      </p:sp>
    </p:spTree>
    <p:extLst>
      <p:ext uri="{BB962C8B-B14F-4D97-AF65-F5344CB8AC3E}">
        <p14:creationId xmlns:p14="http://schemas.microsoft.com/office/powerpoint/2010/main" val="63850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16632"/>
            <a:ext cx="8712968" cy="70788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 CONCLUDERE</a:t>
            </a:r>
          </a:p>
        </p:txBody>
      </p:sp>
      <p:pic>
        <p:nvPicPr>
          <p:cNvPr id="3" name="Picture 6" descr="G:\Immagini\gli elementi (terra acqua fuoco aria )\l'acqua\ghiaccio 2010  fano 1 febbraio 3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8952"/>
          <a:stretch/>
        </p:blipFill>
        <p:spPr bwMode="auto">
          <a:xfrm>
            <a:off x="395536" y="1011806"/>
            <a:ext cx="2515191" cy="25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Immagini\primi giugno 2011 1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2"/>
          <a:stretch/>
        </p:blipFill>
        <p:spPr bwMode="auto">
          <a:xfrm>
            <a:off x="3851920" y="1052736"/>
            <a:ext cx="2512025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Immagini\animali\uccelli\gallinella d'acqua\03 gallinella d'acqua stagno urbani 30 aprile 2008 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/>
          <a:stretch/>
        </p:blipFill>
        <p:spPr bwMode="auto">
          <a:xfrm>
            <a:off x="6264665" y="3284984"/>
            <a:ext cx="2297344" cy="27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79512" y="6033482"/>
            <a:ext cx="8712968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QUESTA APPENA DESCRITTA È LA NATURA </a:t>
            </a:r>
          </a:p>
        </p:txBody>
      </p:sp>
      <p:sp>
        <p:nvSpPr>
          <p:cNvPr id="7" name="Freccia a destra 6"/>
          <p:cNvSpPr/>
          <p:nvPr/>
        </p:nvSpPr>
        <p:spPr>
          <a:xfrm>
            <a:off x="2987824" y="2070420"/>
            <a:ext cx="978408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2841058">
            <a:off x="6027012" y="3042667"/>
            <a:ext cx="978408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72007" y="3933056"/>
            <a:ext cx="5472608" cy="83099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 fattori abiotici danno le regole,  le piante  e gli animali si adattano  e si differenziano in base a queste condizioni, creando in questo modo  la BIODIVERSITA’ </a:t>
            </a:r>
          </a:p>
        </p:txBody>
      </p:sp>
    </p:spTree>
    <p:extLst>
      <p:ext uri="{BB962C8B-B14F-4D97-AF65-F5344CB8AC3E}">
        <p14:creationId xmlns:p14="http://schemas.microsoft.com/office/powerpoint/2010/main" val="8638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Immagini\gli elementi (terra acqua fuoco aria )\araia - cielo\zona furlo fine aprile primo maggio 2010 0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3" t="1" r="13173" b="42061"/>
          <a:stretch/>
        </p:blipFill>
        <p:spPr bwMode="auto">
          <a:xfrm>
            <a:off x="197223" y="30061"/>
            <a:ext cx="1966771" cy="21942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43815" y="2368348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 luce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5522" y="3492297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Le stagioni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7544" y="4284385"/>
            <a:ext cx="1419596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Tipologia di vegetazione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17096" y="5364505"/>
            <a:ext cx="132702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L’esposizione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1887140" y="3636313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563888" y="3450486"/>
            <a:ext cx="5472608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Quantità di luce (ore) , quando cambiano le stagioni (mesi) </a:t>
            </a:r>
          </a:p>
        </p:txBody>
      </p:sp>
      <p:cxnSp>
        <p:nvCxnSpPr>
          <p:cNvPr id="11" name="Connettore 2 10"/>
          <p:cNvCxnSpPr>
            <a:stCxn id="5" idx="3"/>
          </p:cNvCxnSpPr>
          <p:nvPr/>
        </p:nvCxnSpPr>
        <p:spPr>
          <a:xfrm>
            <a:off x="1887140" y="4576773"/>
            <a:ext cx="1388716" cy="15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563888" y="4273499"/>
            <a:ext cx="5472608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 vegetazione (alberi, arbusti, erbe) influenza la quantità di luce che arriva sul suolo o nell’acqua 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1835696" y="5533782"/>
            <a:ext cx="1388716" cy="15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580846" y="5220489"/>
            <a:ext cx="5472608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 quantità di luce e l’intensità durante la giornata, in base alla sua posizione-inclinazione</a:t>
            </a:r>
          </a:p>
        </p:txBody>
      </p:sp>
      <p:pic>
        <p:nvPicPr>
          <p:cNvPr id="1026" name="Picture 2" descr="G:\Immagini\gli elementi (terra acqua fuoco aria )\araia - cielo\tramonto zona monte giove 13 ottobre 2008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90" y="0"/>
            <a:ext cx="4373909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Immagini\gli elementi (terra acqua fuoco aria )\l'acqua\pioggerella nell'acquitrino 25 marzo 2008 0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r="18571"/>
          <a:stretch/>
        </p:blipFill>
        <p:spPr bwMode="auto">
          <a:xfrm>
            <a:off x="107504" y="117878"/>
            <a:ext cx="2032858" cy="2199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87140" y="2422134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L’acqua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8846" y="2996952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Le stagioni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68846" y="3526811"/>
            <a:ext cx="1310174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La falda</a:t>
            </a:r>
          </a:p>
          <a:p>
            <a:pPr algn="ctr"/>
            <a:r>
              <a:rPr lang="it-IT" sz="1600" b="1" dirty="0"/>
              <a:t>(profondità)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68846" y="4484301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Profondità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68845" y="5157192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Limpidezza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67544" y="5754742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La quantità 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1863935" y="3206336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540683" y="2996952"/>
            <a:ext cx="5472608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In che stagione (mese) cade la maggior parte della pioggia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1863935" y="3859305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540683" y="3429000"/>
            <a:ext cx="5472608" cy="83099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A che profondità si trova l’acqua nel sottosuolo. In alcune situazioni esistono falde superficiali (pochi metri dalla superficie)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1863935" y="4646496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540683" y="4356393"/>
            <a:ext cx="5472608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Quanto è profonda l’acqua?  Sono presenti alcuni metri o pochi centimetri </a:t>
            </a:r>
          </a:p>
        </p:txBody>
      </p:sp>
      <p:cxnSp>
        <p:nvCxnSpPr>
          <p:cNvPr id="22" name="Connettore 2 21"/>
          <p:cNvCxnSpPr/>
          <p:nvPr/>
        </p:nvCxnSpPr>
        <p:spPr>
          <a:xfrm>
            <a:off x="1847749" y="5324184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3524497" y="5127575"/>
            <a:ext cx="5472608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L’acqua è limpida o torbida</a:t>
            </a:r>
          </a:p>
        </p:txBody>
      </p:sp>
      <p:cxnSp>
        <p:nvCxnSpPr>
          <p:cNvPr id="24" name="Connettore 2 23"/>
          <p:cNvCxnSpPr/>
          <p:nvPr/>
        </p:nvCxnSpPr>
        <p:spPr>
          <a:xfrm>
            <a:off x="1844301" y="5921734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521049" y="5631631"/>
            <a:ext cx="5472608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Che estensione occupa l’area umida ,  osservate una piccola pozza, o un grande lago </a:t>
            </a:r>
          </a:p>
        </p:txBody>
      </p:sp>
      <p:pic>
        <p:nvPicPr>
          <p:cNvPr id="3074" name="Picture 2" descr="G:\Immagini\paesaggi\lago vicini\fine luglio 2011 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12" y="7085"/>
            <a:ext cx="3432000" cy="2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Immagini\paesaggi\lago vicini\lago vicini 26 dicembre 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86" y="-1"/>
            <a:ext cx="3455215" cy="259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/>
          <p:cNvSpPr txBox="1"/>
          <p:nvPr/>
        </p:nvSpPr>
        <p:spPr>
          <a:xfrm>
            <a:off x="2293586" y="2235980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Lago 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748801" y="2242531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Acquitrino </a:t>
            </a:r>
          </a:p>
        </p:txBody>
      </p:sp>
      <p:pic>
        <p:nvPicPr>
          <p:cNvPr id="31" name="Picture 4" descr="G:\Immagini\paesaggi\stagno urbani\foto aree umide stago urbani\Copia di pozza centrovisita stagno urbani 15 marzo 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80" y="7085"/>
            <a:ext cx="4098332" cy="25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/>
          <p:cNvSpPr txBox="1"/>
          <p:nvPr/>
        </p:nvSpPr>
        <p:spPr>
          <a:xfrm>
            <a:off x="5082180" y="2235980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Pozza </a:t>
            </a:r>
          </a:p>
        </p:txBody>
      </p:sp>
    </p:spTree>
    <p:extLst>
      <p:ext uri="{BB962C8B-B14F-4D97-AF65-F5344CB8AC3E}">
        <p14:creationId xmlns:p14="http://schemas.microsoft.com/office/powerpoint/2010/main" val="36682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3" grpId="0" animBg="1"/>
      <p:bldP spid="25" grpId="0" animBg="1"/>
      <p:bldP spid="28" grpId="0" animBg="1"/>
      <p:bldP spid="29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:\Immagini\gli elementi (terra acqua fuoco aria )\terra\argilla 2 giugno lago vicini 2010 0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1"/>
          <a:stretch/>
        </p:blipFill>
        <p:spPr bwMode="auto">
          <a:xfrm>
            <a:off x="107504" y="116632"/>
            <a:ext cx="2172550" cy="21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56986" y="2420888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Il terreno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90026" y="3797751"/>
            <a:ext cx="1310174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Tipologia di materiale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5521" y="2996952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Permeabilità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90025" y="4581128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Pendenza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5521" y="5179300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Ph</a:t>
            </a:r>
            <a:r>
              <a:rPr lang="it-IT" sz="1600" b="1" dirty="0"/>
              <a:t> 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1863935" y="3206336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635896" y="2780928"/>
            <a:ext cx="5472608" cy="83099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Il terreno lascia passare l’acqua (permeabile – sabbia, ghiaia) oppure non fa passare l’acqua facilmente (impermeabile – limo , argilla)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1863935" y="4100047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635896" y="3789040"/>
            <a:ext cx="5472608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Argilla, Limo, Sabbia, Ghiaia, Roccia (e tutte le loro combinazioni (argilloso-limoso, sabbioso-ghiaioso)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1863935" y="4760314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635896" y="4586084"/>
            <a:ext cx="5472608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Il terreno è in piano ho ha una certa inclinazione </a:t>
            </a:r>
          </a:p>
        </p:txBody>
      </p:sp>
      <p:pic>
        <p:nvPicPr>
          <p:cNvPr id="4098" name="Picture 2" descr="G:\Immagini\gli elementi (terra acqua fuoco aria )\terra\sabbia foce metauro dal 22 al 26 ottobre 2008 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4016" y="373837"/>
            <a:ext cx="2633700" cy="19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Immagini\gli elementi (terra acqua fuoco aria )\terra\fiorenzuola novembre dicembre 2010 026 (1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96" y="23884"/>
            <a:ext cx="1990831" cy="26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Immagini\gli elementi (terra acqua fuoco aria )\terra\argilla stagno urbani 18-22 luglio 2009 007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6933" y="358035"/>
            <a:ext cx="2651760" cy="19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3178403" y="2370366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Argilla  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144343" y="2339771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Ghiaia  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170823" y="2348880"/>
            <a:ext cx="107358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Sabbia  </a:t>
            </a:r>
          </a:p>
        </p:txBody>
      </p:sp>
      <p:cxnSp>
        <p:nvCxnSpPr>
          <p:cNvPr id="24" name="Connettore 2 23"/>
          <p:cNvCxnSpPr/>
          <p:nvPr/>
        </p:nvCxnSpPr>
        <p:spPr>
          <a:xfrm>
            <a:off x="1904031" y="5331422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635896" y="5157192"/>
            <a:ext cx="5472608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Il terreno, in base al PH  può essere acido, basico o neutro  </a:t>
            </a:r>
          </a:p>
        </p:txBody>
      </p:sp>
    </p:spTree>
    <p:extLst>
      <p:ext uri="{BB962C8B-B14F-4D97-AF65-F5344CB8AC3E}">
        <p14:creationId xmlns:p14="http://schemas.microsoft.com/office/powerpoint/2010/main" val="428003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:\Immagini\gli elementi (terra acqua fuoco aria )\l'acqua\ghiaccio 2010  fano 1 febbraio 3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8952"/>
          <a:stretch/>
        </p:blipFill>
        <p:spPr bwMode="auto">
          <a:xfrm>
            <a:off x="107504" y="21419"/>
            <a:ext cx="2191809" cy="21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68993" y="2348880"/>
            <a:ext cx="1563745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La temperatura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95778" y="3832012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Le stagioni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5778" y="4458598"/>
            <a:ext cx="1310174" cy="5847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Temperature  </a:t>
            </a:r>
            <a:r>
              <a:rPr lang="it-IT" sz="1600" b="1" dirty="0" err="1"/>
              <a:t>max</a:t>
            </a:r>
            <a:r>
              <a:rPr lang="it-IT" sz="1600" b="1" dirty="0"/>
              <a:t> e </a:t>
            </a:r>
            <a:r>
              <a:rPr lang="it-IT" sz="1600" b="1" dirty="0" err="1"/>
              <a:t>min</a:t>
            </a:r>
            <a:endParaRPr lang="it-IT" sz="16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95778" y="5250686"/>
            <a:ext cx="1310174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Giornaliera 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1863935" y="4019910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635896" y="3594502"/>
            <a:ext cx="5472608" cy="83099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Durante le stagioni, la temperatura varia molto  (inverno la stagione più fredda, l’estate quella più calda, primavera e autunno intermedie) </a:t>
            </a:r>
          </a:p>
        </p:txBody>
      </p:sp>
      <p:cxnSp>
        <p:nvCxnSpPr>
          <p:cNvPr id="9" name="Connettore 2 8"/>
          <p:cNvCxnSpPr/>
          <p:nvPr/>
        </p:nvCxnSpPr>
        <p:spPr>
          <a:xfrm>
            <a:off x="1863935" y="4788363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635896" y="4617888"/>
            <a:ext cx="5472608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Le temperature massime e minime della zona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1863935" y="5394702"/>
            <a:ext cx="13887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635896" y="5200164"/>
            <a:ext cx="5472608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Le temperature massime e minime giornaliere </a:t>
            </a:r>
          </a:p>
        </p:txBody>
      </p:sp>
      <p:pic>
        <p:nvPicPr>
          <p:cNvPr id="2050" name="Picture 2" descr="G:\Immagini\gli elementi (terra acqua fuoco aria )\l'acqua\brinata stagno urbani dicembre 2008 primi gennaio 2009 066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9" b="28999"/>
          <a:stretch/>
        </p:blipFill>
        <p:spPr bwMode="auto">
          <a:xfrm>
            <a:off x="4067944" y="0"/>
            <a:ext cx="5076056" cy="353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tente\Desktop\089aLagoPascucci198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1520" y="116632"/>
            <a:ext cx="8712968" cy="70788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LAGHI E GLI STAGNI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94184"/>
            <a:ext cx="8712968" cy="70788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Come sono nati lungo il Metauro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6239053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Questa immagine parla da sola: sono tutti di origine artificiale. Per estrarre ghiaia e sabbia sono stati scavati enormi buche che si sono riempite d’acqua  </a:t>
            </a:r>
          </a:p>
        </p:txBody>
      </p:sp>
    </p:spTree>
    <p:extLst>
      <p:ext uri="{BB962C8B-B14F-4D97-AF65-F5344CB8AC3E}">
        <p14:creationId xmlns:p14="http://schemas.microsoft.com/office/powerpoint/2010/main" val="811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Immagini\paesaggi\fiume metauro\fiume metauro nei pressi del ponte della cerbara\P117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9" y="0"/>
            <a:ext cx="3866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Immagini\paesaggi\fiume metauro\foce e costa nei pressi della foce\foce metauro ottobre 2010 030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34934"/>
            <a:ext cx="5292080" cy="40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572000" y="260648"/>
            <a:ext cx="3635896" cy="175432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Tutto questo materiale, ghiaia e sabbia, è stato trasportato e trasformato dal  fiume Metauro, e poi rilasciato nel mare. Con la ghiaia e la sabbia nasceranno le spiagge, da voi utilizzate durante l’estate.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851920" y="6502666"/>
            <a:ext cx="5292080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Foce del Metauro (barra di foce)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-14109" y="0"/>
            <a:ext cx="3866029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Fiume Metauro nei pressi di Fano </a:t>
            </a:r>
          </a:p>
        </p:txBody>
      </p:sp>
    </p:spTree>
    <p:extLst>
      <p:ext uri="{BB962C8B-B14F-4D97-AF65-F5344CB8AC3E}">
        <p14:creationId xmlns:p14="http://schemas.microsoft.com/office/powerpoint/2010/main" val="6831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2108</Words>
  <Application>Microsoft Office PowerPoint</Application>
  <PresentationFormat>Presentazione su schermo (4:3)</PresentationFormat>
  <Paragraphs>155</Paragraphs>
  <Slides>31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4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lucchetti.vanessa@gmail.com</cp:lastModifiedBy>
  <cp:revision>105</cp:revision>
  <dcterms:created xsi:type="dcterms:W3CDTF">2020-05-10T07:58:27Z</dcterms:created>
  <dcterms:modified xsi:type="dcterms:W3CDTF">2020-05-15T15:24:46Z</dcterms:modified>
</cp:coreProperties>
</file>